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49"/>
  </p:notesMasterIdLst>
  <p:sldIdLst>
    <p:sldId id="256" r:id="rId4"/>
    <p:sldId id="261" r:id="rId5"/>
    <p:sldId id="286" r:id="rId6"/>
    <p:sldId id="283" r:id="rId7"/>
    <p:sldId id="268" r:id="rId8"/>
    <p:sldId id="278" r:id="rId9"/>
    <p:sldId id="307" r:id="rId10"/>
    <p:sldId id="266" r:id="rId11"/>
    <p:sldId id="305" r:id="rId12"/>
    <p:sldId id="309" r:id="rId13"/>
    <p:sldId id="308" r:id="rId14"/>
    <p:sldId id="269" r:id="rId15"/>
    <p:sldId id="291" r:id="rId16"/>
    <p:sldId id="288" r:id="rId17"/>
    <p:sldId id="285" r:id="rId18"/>
    <p:sldId id="290" r:id="rId19"/>
    <p:sldId id="292" r:id="rId20"/>
    <p:sldId id="293" r:id="rId21"/>
    <p:sldId id="284" r:id="rId22"/>
    <p:sldId id="289" r:id="rId23"/>
    <p:sldId id="294" r:id="rId24"/>
    <p:sldId id="295" r:id="rId25"/>
    <p:sldId id="296" r:id="rId26"/>
    <p:sldId id="310" r:id="rId27"/>
    <p:sldId id="270" r:id="rId28"/>
    <p:sldId id="297" r:id="rId29"/>
    <p:sldId id="300" r:id="rId30"/>
    <p:sldId id="298" r:id="rId31"/>
    <p:sldId id="299" r:id="rId32"/>
    <p:sldId id="311" r:id="rId33"/>
    <p:sldId id="272" r:id="rId34"/>
    <p:sldId id="303" r:id="rId35"/>
    <p:sldId id="312" r:id="rId36"/>
    <p:sldId id="313" r:id="rId37"/>
    <p:sldId id="315" r:id="rId38"/>
    <p:sldId id="314" r:id="rId39"/>
    <p:sldId id="316" r:id="rId40"/>
    <p:sldId id="271" r:id="rId41"/>
    <p:sldId id="276" r:id="rId42"/>
    <p:sldId id="317" r:id="rId43"/>
    <p:sldId id="265" r:id="rId44"/>
    <p:sldId id="274" r:id="rId45"/>
    <p:sldId id="281" r:id="rId46"/>
    <p:sldId id="282" r:id="rId47"/>
    <p:sldId id="26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071" autoAdjust="0"/>
  </p:normalViewPr>
  <p:slideViewPr>
    <p:cSldViewPr snapToGrid="0">
      <p:cViewPr varScale="1">
        <p:scale>
          <a:sx n="53" d="100"/>
          <a:sy n="53" d="100"/>
        </p:scale>
        <p:origin x="1783" y="31"/>
      </p:cViewPr>
      <p:guideLst/>
    </p:cSldViewPr>
  </p:slideViewPr>
  <p:outlineViewPr>
    <p:cViewPr>
      <p:scale>
        <a:sx n="33" d="100"/>
        <a:sy n="33" d="100"/>
      </p:scale>
      <p:origin x="0" y="-115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E73C7-A780-4FD6-A6B5-C9074C6FC534}" type="doc">
      <dgm:prSet loTypeId="urn:microsoft.com/office/officeart/2005/8/layout/hProcess3" loCatId="process" qsTypeId="urn:microsoft.com/office/officeart/2005/8/quickstyle/simple1" qsCatId="simple" csTypeId="urn:microsoft.com/office/officeart/2005/8/colors/accent1_2" csCatId="accent1" phldr="1"/>
      <dgm:spPr/>
    </dgm:pt>
    <dgm:pt modelId="{6ABEFF6C-269F-46BF-9EB3-03F957CB4B89}">
      <dgm:prSet phldrT="[Text]" phldr="1"/>
      <dgm:spPr/>
      <dgm:t>
        <a:bodyPr/>
        <a:lstStyle/>
        <a:p>
          <a:endParaRPr lang="en-GB" dirty="0"/>
        </a:p>
      </dgm:t>
    </dgm:pt>
    <dgm:pt modelId="{DE43CEEC-D21C-4A4E-B7EE-D0B2EC16A43B}" type="parTrans" cxnId="{CF894ABB-852D-4D74-84A7-D5CC07867027}">
      <dgm:prSet/>
      <dgm:spPr/>
      <dgm:t>
        <a:bodyPr/>
        <a:lstStyle/>
        <a:p>
          <a:endParaRPr lang="en-GB"/>
        </a:p>
      </dgm:t>
    </dgm:pt>
    <dgm:pt modelId="{F99F6735-2F9B-40EF-BAA2-215CAD2A890C}" type="sibTrans" cxnId="{CF894ABB-852D-4D74-84A7-D5CC07867027}">
      <dgm:prSet/>
      <dgm:spPr/>
      <dgm:t>
        <a:bodyPr/>
        <a:lstStyle/>
        <a:p>
          <a:endParaRPr lang="en-GB"/>
        </a:p>
      </dgm:t>
    </dgm:pt>
    <dgm:pt modelId="{13EA997A-6339-493E-BD66-348DADC6E7A9}">
      <dgm:prSet phldrT="[Text]" phldr="1"/>
      <dgm:spPr/>
      <dgm:t>
        <a:bodyPr/>
        <a:lstStyle/>
        <a:p>
          <a:endParaRPr lang="en-GB" dirty="0"/>
        </a:p>
      </dgm:t>
    </dgm:pt>
    <dgm:pt modelId="{BB01E41A-7368-455C-B0BD-3A41F8FED0F9}" type="parTrans" cxnId="{6978AD90-F6D6-49F9-A7FC-93F5D94F1EF2}">
      <dgm:prSet/>
      <dgm:spPr/>
      <dgm:t>
        <a:bodyPr/>
        <a:lstStyle/>
        <a:p>
          <a:endParaRPr lang="en-GB"/>
        </a:p>
      </dgm:t>
    </dgm:pt>
    <dgm:pt modelId="{AEEFD297-BD60-46FA-A2F0-6A3594039687}" type="sibTrans" cxnId="{6978AD90-F6D6-49F9-A7FC-93F5D94F1EF2}">
      <dgm:prSet/>
      <dgm:spPr/>
      <dgm:t>
        <a:bodyPr/>
        <a:lstStyle/>
        <a:p>
          <a:endParaRPr lang="en-GB"/>
        </a:p>
      </dgm:t>
    </dgm:pt>
    <dgm:pt modelId="{C1255F5D-4799-406F-9C17-3028657EE5FB}">
      <dgm:prSet phldrT="[Text]" phldr="1"/>
      <dgm:spPr/>
      <dgm:t>
        <a:bodyPr/>
        <a:lstStyle/>
        <a:p>
          <a:endParaRPr lang="en-GB" dirty="0"/>
        </a:p>
      </dgm:t>
    </dgm:pt>
    <dgm:pt modelId="{79660ED6-B4DA-4D27-B0F5-A5CCEC33AF57}" type="parTrans" cxnId="{5459DCA3-3412-4D40-8A37-B4FB87157B5D}">
      <dgm:prSet/>
      <dgm:spPr/>
      <dgm:t>
        <a:bodyPr/>
        <a:lstStyle/>
        <a:p>
          <a:endParaRPr lang="en-GB"/>
        </a:p>
      </dgm:t>
    </dgm:pt>
    <dgm:pt modelId="{10E6A1B7-9B5A-4C7C-AB63-3ED9C3C6A8E4}" type="sibTrans" cxnId="{5459DCA3-3412-4D40-8A37-B4FB87157B5D}">
      <dgm:prSet/>
      <dgm:spPr/>
      <dgm:t>
        <a:bodyPr/>
        <a:lstStyle/>
        <a:p>
          <a:endParaRPr lang="en-GB"/>
        </a:p>
      </dgm:t>
    </dgm:pt>
    <dgm:pt modelId="{B2E914D0-3D22-463E-AE59-6D4A75DE387F}" type="pres">
      <dgm:prSet presAssocID="{B86E73C7-A780-4FD6-A6B5-C9074C6FC534}" presName="Name0" presStyleCnt="0">
        <dgm:presLayoutVars>
          <dgm:dir/>
          <dgm:animLvl val="lvl"/>
          <dgm:resizeHandles val="exact"/>
        </dgm:presLayoutVars>
      </dgm:prSet>
      <dgm:spPr/>
    </dgm:pt>
    <dgm:pt modelId="{80A8635C-04EF-451D-AF4C-0B0FC29AA557}" type="pres">
      <dgm:prSet presAssocID="{B86E73C7-A780-4FD6-A6B5-C9074C6FC534}" presName="dummy" presStyleCnt="0"/>
      <dgm:spPr/>
    </dgm:pt>
    <dgm:pt modelId="{C423D5BD-5DF8-49E3-B778-6E5C270B203D}" type="pres">
      <dgm:prSet presAssocID="{B86E73C7-A780-4FD6-A6B5-C9074C6FC534}" presName="linH" presStyleCnt="0"/>
      <dgm:spPr/>
    </dgm:pt>
    <dgm:pt modelId="{834D15F3-AF9C-40DC-A317-5262BD646B1A}" type="pres">
      <dgm:prSet presAssocID="{B86E73C7-A780-4FD6-A6B5-C9074C6FC534}" presName="padding1" presStyleCnt="0"/>
      <dgm:spPr/>
    </dgm:pt>
    <dgm:pt modelId="{A46B09E6-8F33-4E89-9798-11BCED4D6D8E}" type="pres">
      <dgm:prSet presAssocID="{6ABEFF6C-269F-46BF-9EB3-03F957CB4B89}" presName="linV" presStyleCnt="0"/>
      <dgm:spPr/>
    </dgm:pt>
    <dgm:pt modelId="{35D425B9-0F6D-4C2C-80DB-AD5C7BC1C76E}" type="pres">
      <dgm:prSet presAssocID="{6ABEFF6C-269F-46BF-9EB3-03F957CB4B89}" presName="spVertical1" presStyleCnt="0"/>
      <dgm:spPr/>
    </dgm:pt>
    <dgm:pt modelId="{A1D9D598-07AB-4AFD-AB99-617D95255707}" type="pres">
      <dgm:prSet presAssocID="{6ABEFF6C-269F-46BF-9EB3-03F957CB4B89}" presName="parTx" presStyleLbl="revTx" presStyleIdx="0" presStyleCnt="3">
        <dgm:presLayoutVars>
          <dgm:chMax val="0"/>
          <dgm:chPref val="0"/>
          <dgm:bulletEnabled val="1"/>
        </dgm:presLayoutVars>
      </dgm:prSet>
      <dgm:spPr/>
    </dgm:pt>
    <dgm:pt modelId="{CDDECCFC-0BBE-45DE-A980-40E8A0E3AA1E}" type="pres">
      <dgm:prSet presAssocID="{6ABEFF6C-269F-46BF-9EB3-03F957CB4B89}" presName="spVertical2" presStyleCnt="0"/>
      <dgm:spPr/>
    </dgm:pt>
    <dgm:pt modelId="{16E238A5-35E4-4F31-A6E8-56105B9CCED6}" type="pres">
      <dgm:prSet presAssocID="{6ABEFF6C-269F-46BF-9EB3-03F957CB4B89}" presName="spVertical3" presStyleCnt="0"/>
      <dgm:spPr/>
    </dgm:pt>
    <dgm:pt modelId="{46B1D8BB-D551-472B-B50E-2AC17FE88AAB}" type="pres">
      <dgm:prSet presAssocID="{F99F6735-2F9B-40EF-BAA2-215CAD2A890C}" presName="space" presStyleCnt="0"/>
      <dgm:spPr/>
    </dgm:pt>
    <dgm:pt modelId="{AD8E48F7-F887-4B91-9234-499B7D89C083}" type="pres">
      <dgm:prSet presAssocID="{13EA997A-6339-493E-BD66-348DADC6E7A9}" presName="linV" presStyleCnt="0"/>
      <dgm:spPr/>
    </dgm:pt>
    <dgm:pt modelId="{684A8E3F-93B1-4CD8-908C-E2D05BB2A32E}" type="pres">
      <dgm:prSet presAssocID="{13EA997A-6339-493E-BD66-348DADC6E7A9}" presName="spVertical1" presStyleCnt="0"/>
      <dgm:spPr/>
    </dgm:pt>
    <dgm:pt modelId="{459BE7C5-6A2B-44AC-9C43-CB07862E6263}" type="pres">
      <dgm:prSet presAssocID="{13EA997A-6339-493E-BD66-348DADC6E7A9}" presName="parTx" presStyleLbl="revTx" presStyleIdx="1" presStyleCnt="3">
        <dgm:presLayoutVars>
          <dgm:chMax val="0"/>
          <dgm:chPref val="0"/>
          <dgm:bulletEnabled val="1"/>
        </dgm:presLayoutVars>
      </dgm:prSet>
      <dgm:spPr/>
    </dgm:pt>
    <dgm:pt modelId="{72573BD4-436D-46A2-922E-B1E24315C4C6}" type="pres">
      <dgm:prSet presAssocID="{13EA997A-6339-493E-BD66-348DADC6E7A9}" presName="spVertical2" presStyleCnt="0"/>
      <dgm:spPr/>
    </dgm:pt>
    <dgm:pt modelId="{82C4CE14-240D-439A-BD86-88A8BE1AB6CA}" type="pres">
      <dgm:prSet presAssocID="{13EA997A-6339-493E-BD66-348DADC6E7A9}" presName="spVertical3" presStyleCnt="0"/>
      <dgm:spPr/>
    </dgm:pt>
    <dgm:pt modelId="{19FA604B-75CB-447F-BDE8-D212DED39D67}" type="pres">
      <dgm:prSet presAssocID="{AEEFD297-BD60-46FA-A2F0-6A3594039687}" presName="space" presStyleCnt="0"/>
      <dgm:spPr/>
    </dgm:pt>
    <dgm:pt modelId="{4CCC8D54-C9B4-4F4A-BF11-23C1B81914BF}" type="pres">
      <dgm:prSet presAssocID="{C1255F5D-4799-406F-9C17-3028657EE5FB}" presName="linV" presStyleCnt="0"/>
      <dgm:spPr/>
    </dgm:pt>
    <dgm:pt modelId="{0EC93C96-FA16-49DB-8BFD-923A16E8C6FF}" type="pres">
      <dgm:prSet presAssocID="{C1255F5D-4799-406F-9C17-3028657EE5FB}" presName="spVertical1" presStyleCnt="0"/>
      <dgm:spPr/>
    </dgm:pt>
    <dgm:pt modelId="{FD82CAC3-9700-4F50-AECF-1BA13D7E9E5F}" type="pres">
      <dgm:prSet presAssocID="{C1255F5D-4799-406F-9C17-3028657EE5FB}" presName="parTx" presStyleLbl="revTx" presStyleIdx="2" presStyleCnt="3">
        <dgm:presLayoutVars>
          <dgm:chMax val="0"/>
          <dgm:chPref val="0"/>
          <dgm:bulletEnabled val="1"/>
        </dgm:presLayoutVars>
      </dgm:prSet>
      <dgm:spPr/>
    </dgm:pt>
    <dgm:pt modelId="{127779B1-E079-41EF-9165-833DE2CCC9A7}" type="pres">
      <dgm:prSet presAssocID="{C1255F5D-4799-406F-9C17-3028657EE5FB}" presName="spVertical2" presStyleCnt="0"/>
      <dgm:spPr/>
    </dgm:pt>
    <dgm:pt modelId="{2D4C0EA3-4C72-4D57-82DA-AB043CDC1EDA}" type="pres">
      <dgm:prSet presAssocID="{C1255F5D-4799-406F-9C17-3028657EE5FB}" presName="spVertical3" presStyleCnt="0"/>
      <dgm:spPr/>
    </dgm:pt>
    <dgm:pt modelId="{273DEAF3-B0A8-4A45-BA4F-63AABDB927FB}" type="pres">
      <dgm:prSet presAssocID="{B86E73C7-A780-4FD6-A6B5-C9074C6FC534}" presName="padding2" presStyleCnt="0"/>
      <dgm:spPr/>
    </dgm:pt>
    <dgm:pt modelId="{3F7B821A-0704-40EA-93AD-53CE137FB7DB}" type="pres">
      <dgm:prSet presAssocID="{B86E73C7-A780-4FD6-A6B5-C9074C6FC534}" presName="negArrow" presStyleCnt="0"/>
      <dgm:spPr/>
    </dgm:pt>
    <dgm:pt modelId="{DADF759C-603C-4413-A81D-9A27A6F4C45C}" type="pres">
      <dgm:prSet presAssocID="{B86E73C7-A780-4FD6-A6B5-C9074C6FC534}" presName="backgroundArrow" presStyleLbl="node1" presStyleIdx="0" presStyleCnt="1"/>
      <dgm:spPr>
        <a:gradFill flip="none" rotWithShape="1">
          <a:gsLst>
            <a:gs pos="0">
              <a:schemeClr val="accent1">
                <a:lumMod val="5000"/>
                <a:lumOff val="95000"/>
              </a:schemeClr>
            </a:gs>
            <a:gs pos="54000">
              <a:schemeClr val="accent1">
                <a:lumMod val="43000"/>
                <a:lumOff val="57000"/>
              </a:schemeClr>
            </a:gs>
            <a:gs pos="83000">
              <a:schemeClr val="accent1">
                <a:lumMod val="45000"/>
                <a:lumOff val="55000"/>
              </a:schemeClr>
            </a:gs>
            <a:gs pos="100000">
              <a:schemeClr val="accent1">
                <a:lumMod val="30000"/>
                <a:lumOff val="70000"/>
              </a:schemeClr>
            </a:gs>
          </a:gsLst>
          <a:lin ang="21000000" scaled="0"/>
          <a:tileRect/>
        </a:gradFill>
        <a:effectLst>
          <a:glow rad="444500">
            <a:schemeClr val="accent1">
              <a:alpha val="96000"/>
            </a:schemeClr>
          </a:glow>
          <a:softEdge rad="1092200"/>
        </a:effectLst>
        <a:scene3d>
          <a:camera prst="orthographicFront"/>
          <a:lightRig rig="threePt" dir="t"/>
        </a:scene3d>
        <a:sp3d extrusionH="76200" contourW="38100">
          <a:bevelT w="101600" prst="riblet"/>
          <a:extrusionClr>
            <a:schemeClr val="accent6">
              <a:lumMod val="20000"/>
              <a:lumOff val="80000"/>
            </a:schemeClr>
          </a:extrusionClr>
          <a:contourClr>
            <a:schemeClr val="accent6">
              <a:lumMod val="75000"/>
            </a:schemeClr>
          </a:contourClr>
        </a:sp3d>
      </dgm:spPr>
    </dgm:pt>
  </dgm:ptLst>
  <dgm:cxnLst>
    <dgm:cxn modelId="{04674D0F-60BA-4DE8-828F-160546BAF29B}" type="presOf" srcId="{13EA997A-6339-493E-BD66-348DADC6E7A9}" destId="{459BE7C5-6A2B-44AC-9C43-CB07862E6263}" srcOrd="0" destOrd="0" presId="urn:microsoft.com/office/officeart/2005/8/layout/hProcess3"/>
    <dgm:cxn modelId="{0839C976-311D-413C-95D8-6BDE8E19EF72}" type="presOf" srcId="{C1255F5D-4799-406F-9C17-3028657EE5FB}" destId="{FD82CAC3-9700-4F50-AECF-1BA13D7E9E5F}" srcOrd="0" destOrd="0" presId="urn:microsoft.com/office/officeart/2005/8/layout/hProcess3"/>
    <dgm:cxn modelId="{6BAAF77A-5D86-4E35-AB6A-9E19789E4820}" type="presOf" srcId="{B86E73C7-A780-4FD6-A6B5-C9074C6FC534}" destId="{B2E914D0-3D22-463E-AE59-6D4A75DE387F}" srcOrd="0" destOrd="0" presId="urn:microsoft.com/office/officeart/2005/8/layout/hProcess3"/>
    <dgm:cxn modelId="{6978AD90-F6D6-49F9-A7FC-93F5D94F1EF2}" srcId="{B86E73C7-A780-4FD6-A6B5-C9074C6FC534}" destId="{13EA997A-6339-493E-BD66-348DADC6E7A9}" srcOrd="1" destOrd="0" parTransId="{BB01E41A-7368-455C-B0BD-3A41F8FED0F9}" sibTransId="{AEEFD297-BD60-46FA-A2F0-6A3594039687}"/>
    <dgm:cxn modelId="{5459DCA3-3412-4D40-8A37-B4FB87157B5D}" srcId="{B86E73C7-A780-4FD6-A6B5-C9074C6FC534}" destId="{C1255F5D-4799-406F-9C17-3028657EE5FB}" srcOrd="2" destOrd="0" parTransId="{79660ED6-B4DA-4D27-B0F5-A5CCEC33AF57}" sibTransId="{10E6A1B7-9B5A-4C7C-AB63-3ED9C3C6A8E4}"/>
    <dgm:cxn modelId="{CF894ABB-852D-4D74-84A7-D5CC07867027}" srcId="{B86E73C7-A780-4FD6-A6B5-C9074C6FC534}" destId="{6ABEFF6C-269F-46BF-9EB3-03F957CB4B89}" srcOrd="0" destOrd="0" parTransId="{DE43CEEC-D21C-4A4E-B7EE-D0B2EC16A43B}" sibTransId="{F99F6735-2F9B-40EF-BAA2-215CAD2A890C}"/>
    <dgm:cxn modelId="{42BFB0CF-7737-4FF8-AF47-036BB8E13DD8}" type="presOf" srcId="{6ABEFF6C-269F-46BF-9EB3-03F957CB4B89}" destId="{A1D9D598-07AB-4AFD-AB99-617D95255707}" srcOrd="0" destOrd="0" presId="urn:microsoft.com/office/officeart/2005/8/layout/hProcess3"/>
    <dgm:cxn modelId="{983DD6CE-4B87-4B99-9347-7A355392BA0B}" type="presParOf" srcId="{B2E914D0-3D22-463E-AE59-6D4A75DE387F}" destId="{80A8635C-04EF-451D-AF4C-0B0FC29AA557}" srcOrd="0" destOrd="0" presId="urn:microsoft.com/office/officeart/2005/8/layout/hProcess3"/>
    <dgm:cxn modelId="{B54B56C1-6CC7-4E00-BABF-E9AE879C42BF}" type="presParOf" srcId="{B2E914D0-3D22-463E-AE59-6D4A75DE387F}" destId="{C423D5BD-5DF8-49E3-B778-6E5C270B203D}" srcOrd="1" destOrd="0" presId="urn:microsoft.com/office/officeart/2005/8/layout/hProcess3"/>
    <dgm:cxn modelId="{8342A91C-2B93-445E-923D-6EC81EC6EACB}" type="presParOf" srcId="{C423D5BD-5DF8-49E3-B778-6E5C270B203D}" destId="{834D15F3-AF9C-40DC-A317-5262BD646B1A}" srcOrd="0" destOrd="0" presId="urn:microsoft.com/office/officeart/2005/8/layout/hProcess3"/>
    <dgm:cxn modelId="{2FE75555-8A1F-45C9-B3B1-2712B4D1BAAE}" type="presParOf" srcId="{C423D5BD-5DF8-49E3-B778-6E5C270B203D}" destId="{A46B09E6-8F33-4E89-9798-11BCED4D6D8E}" srcOrd="1" destOrd="0" presId="urn:microsoft.com/office/officeart/2005/8/layout/hProcess3"/>
    <dgm:cxn modelId="{9E639FC0-EDAF-4775-8A0A-39F47746FE52}" type="presParOf" srcId="{A46B09E6-8F33-4E89-9798-11BCED4D6D8E}" destId="{35D425B9-0F6D-4C2C-80DB-AD5C7BC1C76E}" srcOrd="0" destOrd="0" presId="urn:microsoft.com/office/officeart/2005/8/layout/hProcess3"/>
    <dgm:cxn modelId="{7B29A72F-A420-4E57-8FD1-90A74D9119EC}" type="presParOf" srcId="{A46B09E6-8F33-4E89-9798-11BCED4D6D8E}" destId="{A1D9D598-07AB-4AFD-AB99-617D95255707}" srcOrd="1" destOrd="0" presId="urn:microsoft.com/office/officeart/2005/8/layout/hProcess3"/>
    <dgm:cxn modelId="{DBD65F18-44B4-4392-B049-153FA47C0816}" type="presParOf" srcId="{A46B09E6-8F33-4E89-9798-11BCED4D6D8E}" destId="{CDDECCFC-0BBE-45DE-A980-40E8A0E3AA1E}" srcOrd="2" destOrd="0" presId="urn:microsoft.com/office/officeart/2005/8/layout/hProcess3"/>
    <dgm:cxn modelId="{E256BE99-1B71-42E4-B2BA-E5B149A99277}" type="presParOf" srcId="{A46B09E6-8F33-4E89-9798-11BCED4D6D8E}" destId="{16E238A5-35E4-4F31-A6E8-56105B9CCED6}" srcOrd="3" destOrd="0" presId="urn:microsoft.com/office/officeart/2005/8/layout/hProcess3"/>
    <dgm:cxn modelId="{523526E4-1A24-474C-BE99-89E1D7F193E5}" type="presParOf" srcId="{C423D5BD-5DF8-49E3-B778-6E5C270B203D}" destId="{46B1D8BB-D551-472B-B50E-2AC17FE88AAB}" srcOrd="2" destOrd="0" presId="urn:microsoft.com/office/officeart/2005/8/layout/hProcess3"/>
    <dgm:cxn modelId="{EC8A77C1-63A9-4E38-B750-9B3808FD513A}" type="presParOf" srcId="{C423D5BD-5DF8-49E3-B778-6E5C270B203D}" destId="{AD8E48F7-F887-4B91-9234-499B7D89C083}" srcOrd="3" destOrd="0" presId="urn:microsoft.com/office/officeart/2005/8/layout/hProcess3"/>
    <dgm:cxn modelId="{B62E7222-6A40-4AA1-8953-8DCAB0B0CAA6}" type="presParOf" srcId="{AD8E48F7-F887-4B91-9234-499B7D89C083}" destId="{684A8E3F-93B1-4CD8-908C-E2D05BB2A32E}" srcOrd="0" destOrd="0" presId="urn:microsoft.com/office/officeart/2005/8/layout/hProcess3"/>
    <dgm:cxn modelId="{1E60CDEB-BE2A-4A73-9C23-C292D6CC1C79}" type="presParOf" srcId="{AD8E48F7-F887-4B91-9234-499B7D89C083}" destId="{459BE7C5-6A2B-44AC-9C43-CB07862E6263}" srcOrd="1" destOrd="0" presId="urn:microsoft.com/office/officeart/2005/8/layout/hProcess3"/>
    <dgm:cxn modelId="{DFB8E599-AF95-433E-B033-CD7EF702A627}" type="presParOf" srcId="{AD8E48F7-F887-4B91-9234-499B7D89C083}" destId="{72573BD4-436D-46A2-922E-B1E24315C4C6}" srcOrd="2" destOrd="0" presId="urn:microsoft.com/office/officeart/2005/8/layout/hProcess3"/>
    <dgm:cxn modelId="{47E4DD4D-703A-49FE-AF7B-FC8908A75091}" type="presParOf" srcId="{AD8E48F7-F887-4B91-9234-499B7D89C083}" destId="{82C4CE14-240D-439A-BD86-88A8BE1AB6CA}" srcOrd="3" destOrd="0" presId="urn:microsoft.com/office/officeart/2005/8/layout/hProcess3"/>
    <dgm:cxn modelId="{3705D720-5C02-4473-B73C-F0201BBCB9D4}" type="presParOf" srcId="{C423D5BD-5DF8-49E3-B778-6E5C270B203D}" destId="{19FA604B-75CB-447F-BDE8-D212DED39D67}" srcOrd="4" destOrd="0" presId="urn:microsoft.com/office/officeart/2005/8/layout/hProcess3"/>
    <dgm:cxn modelId="{3BD94080-04F3-44C8-A03F-E0204AFFD56E}" type="presParOf" srcId="{C423D5BD-5DF8-49E3-B778-6E5C270B203D}" destId="{4CCC8D54-C9B4-4F4A-BF11-23C1B81914BF}" srcOrd="5" destOrd="0" presId="urn:microsoft.com/office/officeart/2005/8/layout/hProcess3"/>
    <dgm:cxn modelId="{B88D72F4-DF6C-4ADC-B738-1691CD8C4170}" type="presParOf" srcId="{4CCC8D54-C9B4-4F4A-BF11-23C1B81914BF}" destId="{0EC93C96-FA16-49DB-8BFD-923A16E8C6FF}" srcOrd="0" destOrd="0" presId="urn:microsoft.com/office/officeart/2005/8/layout/hProcess3"/>
    <dgm:cxn modelId="{9888F9D5-491E-4461-B4F4-EBE3AC02E99D}" type="presParOf" srcId="{4CCC8D54-C9B4-4F4A-BF11-23C1B81914BF}" destId="{FD82CAC3-9700-4F50-AECF-1BA13D7E9E5F}" srcOrd="1" destOrd="0" presId="urn:microsoft.com/office/officeart/2005/8/layout/hProcess3"/>
    <dgm:cxn modelId="{AF178D7E-7F1C-49A8-986D-F721B273BDDC}" type="presParOf" srcId="{4CCC8D54-C9B4-4F4A-BF11-23C1B81914BF}" destId="{127779B1-E079-41EF-9165-833DE2CCC9A7}" srcOrd="2" destOrd="0" presId="urn:microsoft.com/office/officeart/2005/8/layout/hProcess3"/>
    <dgm:cxn modelId="{D0488D0C-986C-4F4D-9B9D-054D7FE93F4B}" type="presParOf" srcId="{4CCC8D54-C9B4-4F4A-BF11-23C1B81914BF}" destId="{2D4C0EA3-4C72-4D57-82DA-AB043CDC1EDA}" srcOrd="3" destOrd="0" presId="urn:microsoft.com/office/officeart/2005/8/layout/hProcess3"/>
    <dgm:cxn modelId="{DDF33696-10BF-467F-BC4B-5C3BFB012E89}" type="presParOf" srcId="{C423D5BD-5DF8-49E3-B778-6E5C270B203D}" destId="{273DEAF3-B0A8-4A45-BA4F-63AABDB927FB}" srcOrd="6" destOrd="0" presId="urn:microsoft.com/office/officeart/2005/8/layout/hProcess3"/>
    <dgm:cxn modelId="{300FC945-76EC-4739-8F68-E38A529020CE}" type="presParOf" srcId="{C423D5BD-5DF8-49E3-B778-6E5C270B203D}" destId="{3F7B821A-0704-40EA-93AD-53CE137FB7DB}" srcOrd="7" destOrd="0" presId="urn:microsoft.com/office/officeart/2005/8/layout/hProcess3"/>
    <dgm:cxn modelId="{C00B4350-842B-401B-8DC2-82F433A0414F}" type="presParOf" srcId="{C423D5BD-5DF8-49E3-B778-6E5C270B203D}" destId="{DADF759C-603C-4413-A81D-9A27A6F4C45C}"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F759C-603C-4413-A81D-9A27A6F4C45C}">
      <dsp:nvSpPr>
        <dsp:cNvPr id="0" name=""/>
        <dsp:cNvSpPr/>
      </dsp:nvSpPr>
      <dsp:spPr>
        <a:xfrm>
          <a:off x="0" y="457200"/>
          <a:ext cx="2008800" cy="1152000"/>
        </a:xfrm>
        <a:prstGeom prst="rightArrow">
          <a:avLst/>
        </a:prstGeom>
        <a:gradFill flip="none" rotWithShape="1">
          <a:gsLst>
            <a:gs pos="0">
              <a:schemeClr val="accent1">
                <a:lumMod val="5000"/>
                <a:lumOff val="95000"/>
              </a:schemeClr>
            </a:gs>
            <a:gs pos="54000">
              <a:schemeClr val="accent1">
                <a:lumMod val="43000"/>
                <a:lumOff val="57000"/>
              </a:schemeClr>
            </a:gs>
            <a:gs pos="83000">
              <a:schemeClr val="accent1">
                <a:lumMod val="45000"/>
                <a:lumOff val="55000"/>
              </a:schemeClr>
            </a:gs>
            <a:gs pos="100000">
              <a:schemeClr val="accent1">
                <a:lumMod val="30000"/>
                <a:lumOff val="70000"/>
              </a:schemeClr>
            </a:gs>
          </a:gsLst>
          <a:lin ang="21000000" scaled="0"/>
          <a:tileRect/>
        </a:gradFill>
        <a:ln w="12700" cap="flat" cmpd="sng" algn="ctr">
          <a:solidFill>
            <a:schemeClr val="lt1">
              <a:hueOff val="0"/>
              <a:satOff val="0"/>
              <a:lumOff val="0"/>
              <a:alphaOff val="0"/>
            </a:schemeClr>
          </a:solidFill>
          <a:prstDash val="solid"/>
          <a:miter lim="800000"/>
        </a:ln>
        <a:effectLst>
          <a:glow rad="444500">
            <a:schemeClr val="accent1">
              <a:alpha val="96000"/>
            </a:schemeClr>
          </a:glow>
          <a:softEdge rad="1092200"/>
        </a:effectLst>
        <a:scene3d>
          <a:camera prst="orthographicFront"/>
          <a:lightRig rig="threePt" dir="t"/>
        </a:scene3d>
        <a:sp3d extrusionH="76200" contourW="38100">
          <a:bevelT w="101600" prst="riblet"/>
          <a:extrusionClr>
            <a:schemeClr val="accent6">
              <a:lumMod val="20000"/>
              <a:lumOff val="80000"/>
            </a:schemeClr>
          </a:extrusionClr>
          <a:contourClr>
            <a:schemeClr val="accent6">
              <a:lumMod val="75000"/>
            </a:schemeClr>
          </a:contourClr>
        </a:sp3d>
      </dsp:spPr>
      <dsp:style>
        <a:lnRef idx="2">
          <a:scrgbClr r="0" g="0" b="0"/>
        </a:lnRef>
        <a:fillRef idx="1">
          <a:scrgbClr r="0" g="0" b="0"/>
        </a:fillRef>
        <a:effectRef idx="0">
          <a:scrgbClr r="0" g="0" b="0"/>
        </a:effectRef>
        <a:fontRef idx="minor">
          <a:schemeClr val="lt1"/>
        </a:fontRef>
      </dsp:style>
    </dsp:sp>
    <dsp:sp modelId="{FD82CAC3-9700-4F50-AECF-1BA13D7E9E5F}">
      <dsp:nvSpPr>
        <dsp:cNvPr id="0" name=""/>
        <dsp:cNvSpPr/>
      </dsp:nvSpPr>
      <dsp:spPr>
        <a:xfrm>
          <a:off x="1323865" y="745200"/>
          <a:ext cx="484054"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1323865" y="745200"/>
        <a:ext cx="484054" cy="576000"/>
      </dsp:txXfrm>
    </dsp:sp>
    <dsp:sp modelId="{459BE7C5-6A2B-44AC-9C43-CB07862E6263}">
      <dsp:nvSpPr>
        <dsp:cNvPr id="0" name=""/>
        <dsp:cNvSpPr/>
      </dsp:nvSpPr>
      <dsp:spPr>
        <a:xfrm>
          <a:off x="743000" y="745200"/>
          <a:ext cx="484054"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743000" y="745200"/>
        <a:ext cx="484054" cy="576000"/>
      </dsp:txXfrm>
    </dsp:sp>
    <dsp:sp modelId="{A1D9D598-07AB-4AFD-AB99-617D95255707}">
      <dsp:nvSpPr>
        <dsp:cNvPr id="0" name=""/>
        <dsp:cNvSpPr/>
      </dsp:nvSpPr>
      <dsp:spPr>
        <a:xfrm>
          <a:off x="162136" y="745200"/>
          <a:ext cx="484054" cy="5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162136" y="745200"/>
        <a:ext cx="484054" cy="57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73F51-4E4A-499A-B25F-6C483804E320}"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41D73-D0A5-44BB-BE76-4DD550346DD8}" type="slidenum">
              <a:rPr lang="en-US" smtClean="0"/>
              <a:t>‹#›</a:t>
            </a:fld>
            <a:endParaRPr lang="en-US"/>
          </a:p>
        </p:txBody>
      </p:sp>
    </p:spTree>
    <p:extLst>
      <p:ext uri="{BB962C8B-B14F-4D97-AF65-F5344CB8AC3E}">
        <p14:creationId xmlns:p14="http://schemas.microsoft.com/office/powerpoint/2010/main" val="1818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name is Masoud, and I am the Managing Director at Justis.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a:t>
            </a:fld>
            <a:endParaRPr lang="en-US"/>
          </a:p>
        </p:txBody>
      </p:sp>
    </p:spTree>
    <p:extLst>
      <p:ext uri="{BB962C8B-B14F-4D97-AF65-F5344CB8AC3E}">
        <p14:creationId xmlns:p14="http://schemas.microsoft.com/office/powerpoint/2010/main" val="165648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Selection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publication</a:t>
            </a:r>
            <a:r>
              <a:rPr lang="en-US" sz="1200" kern="1200" dirty="0">
                <a:solidFill>
                  <a:schemeClr val="tx1"/>
                </a:solidFill>
                <a:effectLst/>
                <a:latin typeface="+mn-lt"/>
                <a:ea typeface="+mn-ea"/>
                <a:cs typeface="+mn-cs"/>
              </a:rPr>
              <a:t> of court decisions by specialist lawyers.</a:t>
            </a:r>
          </a:p>
          <a:p>
            <a:endParaRPr lang="en-US" dirty="0"/>
          </a:p>
          <a:p>
            <a:r>
              <a:rPr lang="en-US" sz="1200" kern="1200" dirty="0">
                <a:solidFill>
                  <a:schemeClr val="tx1"/>
                </a:solidFill>
                <a:effectLst/>
                <a:latin typeface="+mn-lt"/>
                <a:ea typeface="+mn-ea"/>
                <a:cs typeface="+mn-cs"/>
              </a:rPr>
              <a:t>There are various series, covering general areas of the law, and some cover specialist areas such as Tax or Family.</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10</a:t>
            </a:fld>
            <a:endParaRPr lang="en-US"/>
          </a:p>
        </p:txBody>
      </p:sp>
    </p:spTree>
    <p:extLst>
      <p:ext uri="{BB962C8B-B14F-4D97-AF65-F5344CB8AC3E}">
        <p14:creationId xmlns:p14="http://schemas.microsoft.com/office/powerpoint/2010/main" val="253369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Selection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publication</a:t>
            </a:r>
            <a:r>
              <a:rPr lang="en-US" sz="1200" kern="1200" dirty="0">
                <a:solidFill>
                  <a:schemeClr val="tx1"/>
                </a:solidFill>
                <a:effectLst/>
                <a:latin typeface="+mn-lt"/>
                <a:ea typeface="+mn-ea"/>
                <a:cs typeface="+mn-cs"/>
              </a:rPr>
              <a:t> of court decisions by specialist lawyers.</a:t>
            </a:r>
          </a:p>
          <a:p>
            <a:endParaRPr lang="en-US" dirty="0"/>
          </a:p>
          <a:p>
            <a:r>
              <a:rPr lang="en-US" sz="1200" kern="1200" dirty="0">
                <a:solidFill>
                  <a:schemeClr val="tx1"/>
                </a:solidFill>
                <a:effectLst/>
                <a:latin typeface="+mn-lt"/>
                <a:ea typeface="+mn-ea"/>
                <a:cs typeface="+mn-cs"/>
              </a:rPr>
              <a:t>There are various series, covering general areas of the law, and some cover specialist areas such as Tax or Family.</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11</a:t>
            </a:fld>
            <a:endParaRPr lang="en-US"/>
          </a:p>
        </p:txBody>
      </p:sp>
    </p:spTree>
    <p:extLst>
      <p:ext uri="{BB962C8B-B14F-4D97-AF65-F5344CB8AC3E}">
        <p14:creationId xmlns:p14="http://schemas.microsoft.com/office/powerpoint/2010/main" val="75609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it is important to understanding the constituent parts of a law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judgment as delivered by the court, and it is this part that actually contains </a:t>
            </a:r>
            <a:r>
              <a:rPr lang="en-US" sz="1200" b="1" kern="1200" dirty="0">
                <a:solidFill>
                  <a:schemeClr val="tx1"/>
                </a:solidFill>
                <a:effectLst/>
                <a:latin typeface="+mn-lt"/>
                <a:ea typeface="+mn-ea"/>
                <a:cs typeface="+mn-cs"/>
              </a:rPr>
              <a:t>the rule of law</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extra information added by the Editor or law reported are: catchwords, a headnote, and a list of authorities that have been cited in the case.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additions - while often incredibly useful, do</a:t>
            </a:r>
            <a:r>
              <a:rPr lang="en-US" sz="1200" b="1" kern="120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form part of the decision or the precedent.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law and the system of precedent originated in the courts of English kings in the centuries following the Norman Conquest – that is to say, it’s not </a:t>
            </a:r>
            <a:r>
              <a:rPr lang="en-US" sz="1200" i="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far off one thousand years old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point I want to make here is that this stuff goes back a really </a:t>
            </a:r>
            <a:r>
              <a:rPr lang="en-US" sz="1200" i="1" kern="1200" dirty="0" err="1">
                <a:solidFill>
                  <a:schemeClr val="tx1"/>
                </a:solidFill>
                <a:effectLst/>
                <a:latin typeface="+mn-lt"/>
                <a:ea typeface="+mn-ea"/>
                <a:cs typeface="+mn-cs"/>
              </a:rPr>
              <a:t>really</a:t>
            </a:r>
            <a:r>
              <a:rPr lang="en-US" sz="1200" i="1" kern="1200" dirty="0">
                <a:solidFill>
                  <a:schemeClr val="tx1"/>
                </a:solidFill>
                <a:effectLst/>
                <a:latin typeface="+mn-lt"/>
                <a:ea typeface="+mn-ea"/>
                <a:cs typeface="+mn-cs"/>
              </a:rPr>
              <a:t> long way, </a:t>
            </a:r>
            <a:r>
              <a:rPr lang="en-US" sz="1200" kern="1200" dirty="0">
                <a:solidFill>
                  <a:schemeClr val="tx1"/>
                </a:solidFill>
                <a:effectLst/>
                <a:latin typeface="+mn-lt"/>
                <a:ea typeface="+mn-ea"/>
                <a:cs typeface="+mn-cs"/>
              </a:rPr>
              <a:t>and I think it’s fair to say that the kings, judges and noblemen who first devised this wonderful system of legal consistency, could never have envisaged the world we live in today, and the sheer volume of cases and data that we have to deal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12</a:t>
            </a:fld>
            <a:endParaRPr lang="en-US"/>
          </a:p>
        </p:txBody>
      </p:sp>
    </p:spTree>
    <p:extLst>
      <p:ext uri="{BB962C8B-B14F-4D97-AF65-F5344CB8AC3E}">
        <p14:creationId xmlns:p14="http://schemas.microsoft.com/office/powerpoint/2010/main" val="10453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it is important to understanding the constituent parts of a law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judgment as delivered by the court, and it is this part that actually contains </a:t>
            </a:r>
            <a:r>
              <a:rPr lang="en-US" sz="1200" b="1" kern="1200" dirty="0">
                <a:solidFill>
                  <a:schemeClr val="tx1"/>
                </a:solidFill>
                <a:effectLst/>
                <a:latin typeface="+mn-lt"/>
                <a:ea typeface="+mn-ea"/>
                <a:cs typeface="+mn-cs"/>
              </a:rPr>
              <a:t>the rule of law</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extra information added by the Editor or law reported are: catchwords, a headnote, and a list of authorities that have been cited in the case.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additions - while often incredibly useful, do</a:t>
            </a:r>
            <a:r>
              <a:rPr lang="en-US" sz="1200" b="1" kern="120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form part of the decision or the precedent.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law and the system of precedent originated in the courts of English kings in the centuries following the Norman Conquest – that is to say, it’s not </a:t>
            </a:r>
            <a:r>
              <a:rPr lang="en-US" sz="1200" i="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far off one thousand years old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point I want to make here is that this stuff goes back a really </a:t>
            </a:r>
            <a:r>
              <a:rPr lang="en-US" sz="1200" i="1" kern="1200" dirty="0" err="1">
                <a:solidFill>
                  <a:schemeClr val="tx1"/>
                </a:solidFill>
                <a:effectLst/>
                <a:latin typeface="+mn-lt"/>
                <a:ea typeface="+mn-ea"/>
                <a:cs typeface="+mn-cs"/>
              </a:rPr>
              <a:t>really</a:t>
            </a:r>
            <a:r>
              <a:rPr lang="en-US" sz="1200" i="1" kern="1200" dirty="0">
                <a:solidFill>
                  <a:schemeClr val="tx1"/>
                </a:solidFill>
                <a:effectLst/>
                <a:latin typeface="+mn-lt"/>
                <a:ea typeface="+mn-ea"/>
                <a:cs typeface="+mn-cs"/>
              </a:rPr>
              <a:t> long way, </a:t>
            </a:r>
            <a:r>
              <a:rPr lang="en-US" sz="1200" kern="1200" dirty="0">
                <a:solidFill>
                  <a:schemeClr val="tx1"/>
                </a:solidFill>
                <a:effectLst/>
                <a:latin typeface="+mn-lt"/>
                <a:ea typeface="+mn-ea"/>
                <a:cs typeface="+mn-cs"/>
              </a:rPr>
              <a:t>and I think it’s fair to say that the kings, judges and noblemen who first devised this wonderful system of legal consistency, could never have envisaged the world we live in today, and the sheer volume of cases and data that we have to deal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13</a:t>
            </a:fld>
            <a:endParaRPr lang="en-US"/>
          </a:p>
        </p:txBody>
      </p:sp>
    </p:spTree>
    <p:extLst>
      <p:ext uri="{BB962C8B-B14F-4D97-AF65-F5344CB8AC3E}">
        <p14:creationId xmlns:p14="http://schemas.microsoft.com/office/powerpoint/2010/main" val="399640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it is important to understanding the constituent parts of a law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judgment as delivered by the court, and it is this part that actually contains </a:t>
            </a:r>
            <a:r>
              <a:rPr lang="en-US" sz="1200" b="1" kern="1200" dirty="0">
                <a:solidFill>
                  <a:schemeClr val="tx1"/>
                </a:solidFill>
                <a:effectLst/>
                <a:latin typeface="+mn-lt"/>
                <a:ea typeface="+mn-ea"/>
                <a:cs typeface="+mn-cs"/>
              </a:rPr>
              <a:t>the rule of law</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extra information added by the Editor or law reported are: catchwords, a headnote, and a list of authorities that have been cited in the case.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additions - while often incredibly useful, do</a:t>
            </a:r>
            <a:r>
              <a:rPr lang="en-US" sz="1200" b="1" kern="120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form part of the decision or the precedent.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law and the system of precedent originated in the courts of English kings in the centuries following the Norman Conquest – that is to say, it’s not </a:t>
            </a:r>
            <a:r>
              <a:rPr lang="en-US" sz="1200" i="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far off one thousand years old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point I want to make here is that this stuff goes back a really </a:t>
            </a:r>
            <a:r>
              <a:rPr lang="en-US" sz="1200" i="1" kern="1200" dirty="0" err="1">
                <a:solidFill>
                  <a:schemeClr val="tx1"/>
                </a:solidFill>
                <a:effectLst/>
                <a:latin typeface="+mn-lt"/>
                <a:ea typeface="+mn-ea"/>
                <a:cs typeface="+mn-cs"/>
              </a:rPr>
              <a:t>really</a:t>
            </a:r>
            <a:r>
              <a:rPr lang="en-US" sz="1200" i="1" kern="1200" dirty="0">
                <a:solidFill>
                  <a:schemeClr val="tx1"/>
                </a:solidFill>
                <a:effectLst/>
                <a:latin typeface="+mn-lt"/>
                <a:ea typeface="+mn-ea"/>
                <a:cs typeface="+mn-cs"/>
              </a:rPr>
              <a:t> long way, </a:t>
            </a:r>
            <a:r>
              <a:rPr lang="en-US" sz="1200" kern="1200" dirty="0">
                <a:solidFill>
                  <a:schemeClr val="tx1"/>
                </a:solidFill>
                <a:effectLst/>
                <a:latin typeface="+mn-lt"/>
                <a:ea typeface="+mn-ea"/>
                <a:cs typeface="+mn-cs"/>
              </a:rPr>
              <a:t>and I think it’s fair to say that the kings, judges and noblemen who first devised this wonderful system of legal consistency, could never have envisaged the world we live in today, and the sheer volume of cases and data that we have to deal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14</a:t>
            </a:fld>
            <a:endParaRPr lang="en-US"/>
          </a:p>
        </p:txBody>
      </p:sp>
    </p:spTree>
    <p:extLst>
      <p:ext uri="{BB962C8B-B14F-4D97-AF65-F5344CB8AC3E}">
        <p14:creationId xmlns:p14="http://schemas.microsoft.com/office/powerpoint/2010/main" val="349640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15</a:t>
            </a:fld>
            <a:endParaRPr lang="en-US"/>
          </a:p>
        </p:txBody>
      </p:sp>
    </p:spTree>
    <p:extLst>
      <p:ext uri="{BB962C8B-B14F-4D97-AF65-F5344CB8AC3E}">
        <p14:creationId xmlns:p14="http://schemas.microsoft.com/office/powerpoint/2010/main" val="8767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16</a:t>
            </a:fld>
            <a:endParaRPr lang="en-US"/>
          </a:p>
        </p:txBody>
      </p:sp>
    </p:spTree>
    <p:extLst>
      <p:ext uri="{BB962C8B-B14F-4D97-AF65-F5344CB8AC3E}">
        <p14:creationId xmlns:p14="http://schemas.microsoft.com/office/powerpoint/2010/main" val="14527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17</a:t>
            </a:fld>
            <a:endParaRPr lang="en-US"/>
          </a:p>
        </p:txBody>
      </p:sp>
    </p:spTree>
    <p:extLst>
      <p:ext uri="{BB962C8B-B14F-4D97-AF65-F5344CB8AC3E}">
        <p14:creationId xmlns:p14="http://schemas.microsoft.com/office/powerpoint/2010/main" val="247199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18</a:t>
            </a:fld>
            <a:endParaRPr lang="en-US"/>
          </a:p>
        </p:txBody>
      </p:sp>
    </p:spTree>
    <p:extLst>
      <p:ext uri="{BB962C8B-B14F-4D97-AF65-F5344CB8AC3E}">
        <p14:creationId xmlns:p14="http://schemas.microsoft.com/office/powerpoint/2010/main" val="397312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much case law are we talking about? What size is this data set?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an example from the UK. The Weekly Law Reports is a highly regarded series produced by the Incorporated Council of Law Reporting. The Council was established in 1865 as a charity to improve the reporting of cases in the UK and today they are the most authoritative and respected publisher of high quality law reports.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Weekly Law Reports contains about 400 to 500 cases. It started in 1953 and contains about 30,000 cases.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sounds like quite a lot of information already, </a:t>
            </a:r>
            <a:r>
              <a:rPr lang="en-US" sz="1200" b="1" kern="1200" dirty="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The Weekly Law Reports is a subset of cases decided – it contains the cases that have been chosen to be reported by the Incorporated Council.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a:t>
            </a:r>
            <a:r>
              <a:rPr lang="en-US" sz="1200" b="1"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comprehensive account of the entirety of the law as delivered.</a:t>
            </a:r>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19</a:t>
            </a:fld>
            <a:endParaRPr lang="en-US"/>
          </a:p>
        </p:txBody>
      </p:sp>
    </p:spTree>
    <p:extLst>
      <p:ext uri="{BB962C8B-B14F-4D97-AF65-F5344CB8AC3E}">
        <p14:creationId xmlns:p14="http://schemas.microsoft.com/office/powerpoint/2010/main" val="280935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a:t>
            </a:fld>
            <a:endParaRPr lang="en-US"/>
          </a:p>
        </p:txBody>
      </p:sp>
    </p:spTree>
    <p:extLst>
      <p:ext uri="{BB962C8B-B14F-4D97-AF65-F5344CB8AC3E}">
        <p14:creationId xmlns:p14="http://schemas.microsoft.com/office/powerpoint/2010/main" val="4002789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20</a:t>
            </a:fld>
            <a:endParaRPr lang="en-US"/>
          </a:p>
        </p:txBody>
      </p:sp>
    </p:spTree>
    <p:extLst>
      <p:ext uri="{BB962C8B-B14F-4D97-AF65-F5344CB8AC3E}">
        <p14:creationId xmlns:p14="http://schemas.microsoft.com/office/powerpoint/2010/main" val="2188984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21</a:t>
            </a:fld>
            <a:endParaRPr lang="en-US"/>
          </a:p>
        </p:txBody>
      </p:sp>
    </p:spTree>
    <p:extLst>
      <p:ext uri="{BB962C8B-B14F-4D97-AF65-F5344CB8AC3E}">
        <p14:creationId xmlns:p14="http://schemas.microsoft.com/office/powerpoint/2010/main" val="255512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22</a:t>
            </a:fld>
            <a:endParaRPr lang="en-US"/>
          </a:p>
        </p:txBody>
      </p:sp>
    </p:spTree>
    <p:extLst>
      <p:ext uri="{BB962C8B-B14F-4D97-AF65-F5344CB8AC3E}">
        <p14:creationId xmlns:p14="http://schemas.microsoft.com/office/powerpoint/2010/main" val="228062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23</a:t>
            </a:fld>
            <a:endParaRPr lang="en-US"/>
          </a:p>
        </p:txBody>
      </p:sp>
    </p:spTree>
    <p:extLst>
      <p:ext uri="{BB962C8B-B14F-4D97-AF65-F5344CB8AC3E}">
        <p14:creationId xmlns:p14="http://schemas.microsoft.com/office/powerpoint/2010/main" val="414138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than 10,000 cases heard each year in the United Kingdom superior courts (the High Court, the Court of Appeal, and the Supreme Court).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lesser courts and tribunals which I haven’t included in the stats.  So there must exist a high quality threshold for the cases to be selected for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introduce a new principle or new rule, but this begs a question – how do you decide?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24</a:t>
            </a:fld>
            <a:endParaRPr lang="en-US"/>
          </a:p>
        </p:txBody>
      </p:sp>
    </p:spTree>
    <p:extLst>
      <p:ext uri="{BB962C8B-B14F-4D97-AF65-F5344CB8AC3E}">
        <p14:creationId xmlns:p14="http://schemas.microsoft.com/office/powerpoint/2010/main" val="1477327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25</a:t>
            </a:fld>
            <a:endParaRPr lang="en-US"/>
          </a:p>
        </p:txBody>
      </p:sp>
    </p:spTree>
    <p:extLst>
      <p:ext uri="{BB962C8B-B14F-4D97-AF65-F5344CB8AC3E}">
        <p14:creationId xmlns:p14="http://schemas.microsoft.com/office/powerpoint/2010/main" val="2256960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26</a:t>
            </a:fld>
            <a:endParaRPr lang="en-US"/>
          </a:p>
        </p:txBody>
      </p:sp>
    </p:spTree>
    <p:extLst>
      <p:ext uri="{BB962C8B-B14F-4D97-AF65-F5344CB8AC3E}">
        <p14:creationId xmlns:p14="http://schemas.microsoft.com/office/powerpoint/2010/main" val="1028266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27</a:t>
            </a:fld>
            <a:endParaRPr lang="en-US"/>
          </a:p>
        </p:txBody>
      </p:sp>
    </p:spTree>
    <p:extLst>
      <p:ext uri="{BB962C8B-B14F-4D97-AF65-F5344CB8AC3E}">
        <p14:creationId xmlns:p14="http://schemas.microsoft.com/office/powerpoint/2010/main" val="147189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28</a:t>
            </a:fld>
            <a:endParaRPr lang="en-US"/>
          </a:p>
        </p:txBody>
      </p:sp>
    </p:spTree>
    <p:extLst>
      <p:ext uri="{BB962C8B-B14F-4D97-AF65-F5344CB8AC3E}">
        <p14:creationId xmlns:p14="http://schemas.microsoft.com/office/powerpoint/2010/main" val="1400913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29</a:t>
            </a:fld>
            <a:endParaRPr lang="en-US"/>
          </a:p>
        </p:txBody>
      </p:sp>
    </p:spTree>
    <p:extLst>
      <p:ext uri="{BB962C8B-B14F-4D97-AF65-F5344CB8AC3E}">
        <p14:creationId xmlns:p14="http://schemas.microsoft.com/office/powerpoint/2010/main" val="192540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like to talk a little about the work that we’ve been doing, and the changes in the industry that have led us in this direction.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C41D73-D0A5-44BB-BE76-4DD550346DD8}" type="slidenum">
              <a:rPr lang="en-US" smtClean="0"/>
              <a:t>3</a:t>
            </a:fld>
            <a:endParaRPr lang="en-US"/>
          </a:p>
        </p:txBody>
      </p:sp>
    </p:spTree>
    <p:extLst>
      <p:ext uri="{BB962C8B-B14F-4D97-AF65-F5344CB8AC3E}">
        <p14:creationId xmlns:p14="http://schemas.microsoft.com/office/powerpoint/2010/main" val="85984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limitations of law reporting ultimately stem from the fact that it’s a human enterprise.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enterprises have some inescapable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one is that humans are expensive. Law reports are produced by skilled lawyers, and skilled lawyers are even more expensive than ordinary humans.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are also flawed creatures who come with inherent biases. When you can only report a subset of cases, there is inevitably some sort of selection process to decide which ones to write about. I wouldn’t dare to suggest that official law reporters are anything other than consummate professionals who do their best work in all circumstances, but I can also say that neither I nor anyone else has any real insight into what the selection criteria for reported cases actually 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humans come with biases – we all have different areas of interest, different areas of expertise, different knowledge and different opinions or affiliations. As generations pass we live in different times with different social and political climates. It would be naïve to think that these factors have absolutely no impact on the selection of reported cases, but perhaps more fundamentally is that we simply </a:t>
            </a:r>
            <a:r>
              <a:rPr lang="en-US" sz="1200" i="1" kern="1200" dirty="0">
                <a:solidFill>
                  <a:schemeClr val="tx1"/>
                </a:solidFill>
                <a:effectLst/>
                <a:latin typeface="+mn-lt"/>
                <a:ea typeface="+mn-ea"/>
                <a:cs typeface="+mn-cs"/>
              </a:rPr>
              <a:t>don’t know</a:t>
            </a:r>
            <a:r>
              <a:rPr lang="en-US" sz="1200" kern="1200" dirty="0">
                <a:solidFill>
                  <a:schemeClr val="tx1"/>
                </a:solidFill>
                <a:effectLst/>
                <a:latin typeface="+mn-lt"/>
                <a:ea typeface="+mn-ea"/>
                <a:cs typeface="+mn-cs"/>
              </a:rPr>
              <a:t> whether or when they do or they don’t.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things considered, law reporting is not scalable. As a human enterprise it can never be scalable, and it can never be consistent or predicable.</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30</a:t>
            </a:fld>
            <a:endParaRPr lang="en-US"/>
          </a:p>
        </p:txBody>
      </p:sp>
    </p:spTree>
    <p:extLst>
      <p:ext uri="{BB962C8B-B14F-4D97-AF65-F5344CB8AC3E}">
        <p14:creationId xmlns:p14="http://schemas.microsoft.com/office/powerpoint/2010/main" val="83526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31</a:t>
            </a:fld>
            <a:endParaRPr lang="en-US"/>
          </a:p>
        </p:txBody>
      </p:sp>
    </p:spTree>
    <p:extLst>
      <p:ext uri="{BB962C8B-B14F-4D97-AF65-F5344CB8AC3E}">
        <p14:creationId xmlns:p14="http://schemas.microsoft.com/office/powerpoint/2010/main" val="87319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32</a:t>
            </a:fld>
            <a:endParaRPr lang="en-US"/>
          </a:p>
        </p:txBody>
      </p:sp>
    </p:spTree>
    <p:extLst>
      <p:ext uri="{BB962C8B-B14F-4D97-AF65-F5344CB8AC3E}">
        <p14:creationId xmlns:p14="http://schemas.microsoft.com/office/powerpoint/2010/main" val="2350524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33</a:t>
            </a:fld>
            <a:endParaRPr lang="en-US"/>
          </a:p>
        </p:txBody>
      </p:sp>
    </p:spTree>
    <p:extLst>
      <p:ext uri="{BB962C8B-B14F-4D97-AF65-F5344CB8AC3E}">
        <p14:creationId xmlns:p14="http://schemas.microsoft.com/office/powerpoint/2010/main" val="2630391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34</a:t>
            </a:fld>
            <a:endParaRPr lang="en-US"/>
          </a:p>
        </p:txBody>
      </p:sp>
    </p:spTree>
    <p:extLst>
      <p:ext uri="{BB962C8B-B14F-4D97-AF65-F5344CB8AC3E}">
        <p14:creationId xmlns:p14="http://schemas.microsoft.com/office/powerpoint/2010/main" val="2693300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35</a:t>
            </a:fld>
            <a:endParaRPr lang="en-US"/>
          </a:p>
        </p:txBody>
      </p:sp>
    </p:spTree>
    <p:extLst>
      <p:ext uri="{BB962C8B-B14F-4D97-AF65-F5344CB8AC3E}">
        <p14:creationId xmlns:p14="http://schemas.microsoft.com/office/powerpoint/2010/main" val="1870443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36</a:t>
            </a:fld>
            <a:endParaRPr lang="en-US"/>
          </a:p>
        </p:txBody>
      </p:sp>
    </p:spTree>
    <p:extLst>
      <p:ext uri="{BB962C8B-B14F-4D97-AF65-F5344CB8AC3E}">
        <p14:creationId xmlns:p14="http://schemas.microsoft.com/office/powerpoint/2010/main" val="856643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a basic problem – we just have too much law. Unfortunately, that’s never going to change, so we need to find a different, or rather, a complementary solution to make sense of it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come up with a solution because the volume problem is not going away, and nor are common law legal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a well known maxim that </a:t>
            </a:r>
            <a:r>
              <a:rPr lang="en-US" sz="1200" i="1" kern="1200" dirty="0" err="1">
                <a:solidFill>
                  <a:schemeClr val="tx1"/>
                </a:solidFill>
                <a:effectLst/>
                <a:latin typeface="+mn-lt"/>
                <a:ea typeface="+mn-ea"/>
                <a:cs typeface="+mn-cs"/>
              </a:rPr>
              <a:t>ignorantia</a:t>
            </a:r>
            <a:r>
              <a:rPr lang="en-US" sz="1200" i="1" kern="1200" dirty="0">
                <a:solidFill>
                  <a:schemeClr val="tx1"/>
                </a:solidFill>
                <a:effectLst/>
                <a:latin typeface="+mn-lt"/>
                <a:ea typeface="+mn-ea"/>
                <a:cs typeface="+mn-cs"/>
              </a:rPr>
              <a:t> juris non </a:t>
            </a:r>
            <a:r>
              <a:rPr lang="en-US" sz="1200" i="1" kern="1200" dirty="0" err="1">
                <a:solidFill>
                  <a:schemeClr val="tx1"/>
                </a:solidFill>
                <a:effectLst/>
                <a:latin typeface="+mn-lt"/>
                <a:ea typeface="+mn-ea"/>
                <a:cs typeface="+mn-cs"/>
              </a:rPr>
              <a:t>excusat</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ignorance of the law is not an excuse. Someone who is unaware of a law can’t escape liability by being unaware of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matter of very basic principle, we </a:t>
            </a:r>
            <a:r>
              <a:rPr lang="en-US" sz="1200" i="1" kern="1200" dirty="0">
                <a:solidFill>
                  <a:schemeClr val="tx1"/>
                </a:solidFill>
                <a:effectLst/>
                <a:latin typeface="+mn-lt"/>
                <a:ea typeface="+mn-ea"/>
                <a:cs typeface="+mn-cs"/>
              </a:rPr>
              <a:t>have to </a:t>
            </a:r>
            <a:r>
              <a:rPr lang="en-US" sz="1200" kern="1200" dirty="0">
                <a:solidFill>
                  <a:schemeClr val="tx1"/>
                </a:solidFill>
                <a:effectLst/>
                <a:latin typeface="+mn-lt"/>
                <a:ea typeface="+mn-ea"/>
                <a:cs typeface="+mn-cs"/>
              </a:rPr>
              <a:t>find a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Fortunately, technology can help.</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37</a:t>
            </a:fld>
            <a:endParaRPr lang="en-US"/>
          </a:p>
        </p:txBody>
      </p:sp>
    </p:spTree>
    <p:extLst>
      <p:ext uri="{BB962C8B-B14F-4D97-AF65-F5344CB8AC3E}">
        <p14:creationId xmlns:p14="http://schemas.microsoft.com/office/powerpoint/2010/main" val="1804793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companies like Justis and vLex are looking at legal research in an entirely different way.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taking this vast corpus of data – cases in their millions – that is, the raw material of the law, if you like, and we’re applying an arsenal of data mining and artificial intelligence technologies to it to look for patterns and insights, and ultimately build what you might call an “intelligent surface” on the top of the data – a collection of tools and functionalities that allow users to easily navigate this huge information space that was quickly becoming overwhelming.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value that we and other technology providers can bring is no longer just </a:t>
            </a:r>
            <a:r>
              <a:rPr lang="en-US" sz="1200" i="1" kern="1200" dirty="0">
                <a:solidFill>
                  <a:schemeClr val="tx1"/>
                </a:solidFill>
                <a:effectLst/>
                <a:latin typeface="+mn-lt"/>
                <a:ea typeface="+mn-ea"/>
                <a:cs typeface="+mn-cs"/>
              </a:rPr>
              <a:t>access</a:t>
            </a:r>
            <a:r>
              <a:rPr lang="en-US" sz="1200" kern="1200" dirty="0">
                <a:solidFill>
                  <a:schemeClr val="tx1"/>
                </a:solidFill>
                <a:effectLst/>
                <a:latin typeface="+mn-lt"/>
                <a:ea typeface="+mn-ea"/>
                <a:cs typeface="+mn-cs"/>
              </a:rPr>
              <a:t> to content, but in the new and extraordinary ways in which we can make the content </a:t>
            </a:r>
            <a:r>
              <a:rPr lang="en-US" sz="1200" i="1" kern="1200" dirty="0">
                <a:solidFill>
                  <a:schemeClr val="tx1"/>
                </a:solidFill>
                <a:effectLst/>
                <a:latin typeface="+mn-lt"/>
                <a:ea typeface="+mn-ea"/>
                <a:cs typeface="+mn-cs"/>
              </a:rPr>
              <a:t>accessible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pipe it through various machine learning applications, such as entity recognition, concept extraction, and legal classification.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process is largely automated but also has a considerable amount of editorial validation and quality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comes out the other side is what you might then call “smart content” or “structured data”.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38</a:t>
            </a:fld>
            <a:endParaRPr lang="en-US"/>
          </a:p>
        </p:txBody>
      </p:sp>
    </p:spTree>
    <p:extLst>
      <p:ext uri="{BB962C8B-B14F-4D97-AF65-F5344CB8AC3E}">
        <p14:creationId xmlns:p14="http://schemas.microsoft.com/office/powerpoint/2010/main" val="1342655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an example - the Justis Legal Taxonomy.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taken us about 5 years to build this – and it’s very much a collaboration between our engineers and our legal editors. The Justis Legal Taxonomy is essentially a structured index of legal subject terms and concepts.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starts with 46 top level categories, such as property law, equity or family law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goes down to 9 levels deep and has almost 1.5 million concepts and phrases – it’s an enormous structure.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most importantly, we have been able to use machine learning algorithms to </a:t>
            </a:r>
            <a:r>
              <a:rPr lang="en-US" sz="1200" i="1" kern="1200" dirty="0">
                <a:solidFill>
                  <a:schemeClr val="tx1"/>
                </a:solidFill>
                <a:effectLst/>
                <a:latin typeface="+mn-lt"/>
                <a:ea typeface="+mn-ea"/>
                <a:cs typeface="+mn-cs"/>
              </a:rPr>
              <a:t>consistently </a:t>
            </a:r>
            <a:r>
              <a:rPr lang="en-US" sz="1200" kern="1200" dirty="0">
                <a:solidFill>
                  <a:schemeClr val="tx1"/>
                </a:solidFill>
                <a:effectLst/>
                <a:latin typeface="+mn-lt"/>
                <a:ea typeface="+mn-ea"/>
                <a:cs typeface="+mn-cs"/>
              </a:rPr>
              <a:t>classify over </a:t>
            </a:r>
            <a:r>
              <a:rPr lang="en-US" sz="1200" i="1" kern="1200" dirty="0">
                <a:solidFill>
                  <a:schemeClr val="tx1"/>
                </a:solidFill>
                <a:effectLst/>
                <a:latin typeface="+mn-lt"/>
                <a:ea typeface="+mn-ea"/>
                <a:cs typeface="+mn-cs"/>
              </a:rPr>
              <a:t>a million</a:t>
            </a:r>
            <a:r>
              <a:rPr lang="en-US" sz="1200" kern="1200" dirty="0">
                <a:solidFill>
                  <a:schemeClr val="tx1"/>
                </a:solidFill>
                <a:effectLst/>
                <a:latin typeface="+mn-lt"/>
                <a:ea typeface="+mn-ea"/>
                <a:cs typeface="+mn-cs"/>
              </a:rPr>
              <a:t> cases against this taxonomy.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huge amount of these cases has never been reported, but for the first time they can be found and accessed in the right context.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subject terms we attach are roughly analogous to the catchwords added to judgments by law reporters. It’s not exactly the same, but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real benefit here is the consistency.</a:t>
            </a:r>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39</a:t>
            </a:fld>
            <a:endParaRPr lang="en-US"/>
          </a:p>
        </p:txBody>
      </p:sp>
    </p:spTree>
    <p:extLst>
      <p:ext uri="{BB962C8B-B14F-4D97-AF65-F5344CB8AC3E}">
        <p14:creationId xmlns:p14="http://schemas.microsoft.com/office/powerpoint/2010/main" val="13749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Justis databases and collections include case law and legislation from many common law jurisdictions, including the UK, Ireland, the EU, Australia, Canada and the Caribbean. In fact, we host the largest collection of common law cases available anywhere online, including reported and unreported cases.</a:t>
            </a:r>
          </a:p>
        </p:txBody>
      </p:sp>
      <p:sp>
        <p:nvSpPr>
          <p:cNvPr id="4" name="Slide Number Placeholder 3"/>
          <p:cNvSpPr>
            <a:spLocks noGrp="1"/>
          </p:cNvSpPr>
          <p:nvPr>
            <p:ph type="sldNum" sz="quarter" idx="5"/>
          </p:nvPr>
        </p:nvSpPr>
        <p:spPr/>
        <p:txBody>
          <a:bodyPr/>
          <a:lstStyle/>
          <a:p>
            <a:fld id="{FCC41D73-D0A5-44BB-BE76-4DD550346DD8}" type="slidenum">
              <a:rPr lang="en-US" smtClean="0"/>
              <a:t>4</a:t>
            </a:fld>
            <a:endParaRPr lang="en-US"/>
          </a:p>
        </p:txBody>
      </p:sp>
    </p:spTree>
    <p:extLst>
      <p:ext uri="{BB962C8B-B14F-4D97-AF65-F5344CB8AC3E}">
        <p14:creationId xmlns:p14="http://schemas.microsoft.com/office/powerpoint/2010/main" val="3144951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companies like Justis and vLex are looking at legal research in an entirely different way.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taking this vast corpus of data – cases in their millions – that is, the raw material of the law, if you like, and we’re applying an arsenal of data mining and artificial intelligence technologies to it to look for patterns and insights, and ultimately build what you might call an “intelligent surface” on the top of the data – a collection of tools and functionalities that allow users to easily navigate this huge information space that was quickly becoming overwhelming.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value that we and other technology providers can bring is no longer just </a:t>
            </a:r>
            <a:r>
              <a:rPr lang="en-US" sz="1200" i="1" kern="1200" dirty="0">
                <a:solidFill>
                  <a:schemeClr val="tx1"/>
                </a:solidFill>
                <a:effectLst/>
                <a:latin typeface="+mn-lt"/>
                <a:ea typeface="+mn-ea"/>
                <a:cs typeface="+mn-cs"/>
              </a:rPr>
              <a:t>access</a:t>
            </a:r>
            <a:r>
              <a:rPr lang="en-US" sz="1200" kern="1200" dirty="0">
                <a:solidFill>
                  <a:schemeClr val="tx1"/>
                </a:solidFill>
                <a:effectLst/>
                <a:latin typeface="+mn-lt"/>
                <a:ea typeface="+mn-ea"/>
                <a:cs typeface="+mn-cs"/>
              </a:rPr>
              <a:t> to content, but in the new and extraordinary ways in which we can make the content </a:t>
            </a:r>
            <a:r>
              <a:rPr lang="en-US" sz="1200" i="1" kern="1200" dirty="0">
                <a:solidFill>
                  <a:schemeClr val="tx1"/>
                </a:solidFill>
                <a:effectLst/>
                <a:latin typeface="+mn-lt"/>
                <a:ea typeface="+mn-ea"/>
                <a:cs typeface="+mn-cs"/>
              </a:rPr>
              <a:t>accessible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pipe it through various machine learning applications, such as entity recognition, concept extraction, and legal classification.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process is largely automated but also has a considerable amount of editorial validation and quality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comes out the other side is what you might then call “smart content” or “structured data”.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40</a:t>
            </a:fld>
            <a:endParaRPr lang="en-US"/>
          </a:p>
        </p:txBody>
      </p:sp>
    </p:spTree>
    <p:extLst>
      <p:ext uri="{BB962C8B-B14F-4D97-AF65-F5344CB8AC3E}">
        <p14:creationId xmlns:p14="http://schemas.microsoft.com/office/powerpoint/2010/main" val="2984572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Taxonomy is just </a:t>
            </a:r>
            <a:r>
              <a:rPr lang="en-US" b="1" dirty="0"/>
              <a:t>one part of a larger picture </a:t>
            </a:r>
            <a:r>
              <a:rPr lang="en-US" dirty="0"/>
              <a:t>– the Legal Graph that Justis and vLex have produced.</a:t>
            </a:r>
          </a:p>
          <a:p>
            <a:endParaRPr lang="en-US" dirty="0"/>
          </a:p>
          <a:p>
            <a:r>
              <a:rPr lang="en-US" dirty="0"/>
              <a:t>It contains </a:t>
            </a:r>
            <a:r>
              <a:rPr lang="en-US" b="1" dirty="0"/>
              <a:t>semantic connections </a:t>
            </a:r>
            <a:r>
              <a:rPr lang="en-US" dirty="0"/>
              <a:t>between </a:t>
            </a:r>
            <a:r>
              <a:rPr lang="en-US" b="1" dirty="0"/>
              <a:t>legal authorities</a:t>
            </a:r>
            <a:r>
              <a:rPr lang="en-US" dirty="0"/>
              <a:t>, courts, organisations, subject terms and other agents.</a:t>
            </a:r>
          </a:p>
          <a:p>
            <a:endParaRPr lang="en-US" dirty="0"/>
          </a:p>
          <a:p>
            <a:r>
              <a:rPr lang="en-US" dirty="0"/>
              <a:t>The graph allows us to </a:t>
            </a:r>
            <a:r>
              <a:rPr lang="en-US" b="1" dirty="0"/>
              <a:t>interrogate very large amounts of data in new ways</a:t>
            </a:r>
            <a:r>
              <a:rPr lang="en-US" dirty="0"/>
              <a:t>, and mine complex information faster than we ever could before.</a:t>
            </a:r>
          </a:p>
          <a:p>
            <a:endParaRPr lang="en-US" dirty="0"/>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41</a:t>
            </a:fld>
            <a:endParaRPr lang="en-US"/>
          </a:p>
        </p:txBody>
      </p:sp>
    </p:spTree>
    <p:extLst>
      <p:ext uri="{BB962C8B-B14F-4D97-AF65-F5344CB8AC3E}">
        <p14:creationId xmlns:p14="http://schemas.microsoft.com/office/powerpoint/2010/main" val="2282754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this gets even more exciting when we consider </a:t>
            </a:r>
            <a:r>
              <a:rPr lang="en-US" b="1" dirty="0"/>
              <a:t>your data.</a:t>
            </a:r>
          </a:p>
          <a:p>
            <a:endParaRPr lang="en-US" b="1" dirty="0"/>
          </a:p>
          <a:p>
            <a:r>
              <a:rPr lang="en-US" b="0" dirty="0"/>
              <a:t>Your data can go through the same data mining and structuring pipeline, with amazing results.</a:t>
            </a:r>
          </a:p>
          <a:p>
            <a:endParaRPr lang="en-US" b="1" dirty="0"/>
          </a:p>
        </p:txBody>
      </p:sp>
      <p:sp>
        <p:nvSpPr>
          <p:cNvPr id="4" name="Slide Number Placeholder 3"/>
          <p:cNvSpPr>
            <a:spLocks noGrp="1"/>
          </p:cNvSpPr>
          <p:nvPr>
            <p:ph type="sldNum" sz="quarter" idx="5"/>
          </p:nvPr>
        </p:nvSpPr>
        <p:spPr/>
        <p:txBody>
          <a:bodyPr/>
          <a:lstStyle/>
          <a:p>
            <a:fld id="{FCC41D73-D0A5-44BB-BE76-4DD550346DD8}" type="slidenum">
              <a:rPr lang="en-US" smtClean="0"/>
              <a:t>42</a:t>
            </a:fld>
            <a:endParaRPr lang="en-US"/>
          </a:p>
        </p:txBody>
      </p:sp>
    </p:spTree>
    <p:extLst>
      <p:ext uri="{BB962C8B-B14F-4D97-AF65-F5344CB8AC3E}">
        <p14:creationId xmlns:p14="http://schemas.microsoft.com/office/powerpoint/2010/main" val="4030341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is a Hybrid Legal Graph.</a:t>
            </a:r>
          </a:p>
          <a:p>
            <a:endParaRPr lang="en-US" dirty="0"/>
          </a:p>
          <a:p>
            <a:r>
              <a:rPr lang="en-US" dirty="0"/>
              <a:t>The really exciting opportunities arise when your data meets our data</a:t>
            </a:r>
          </a:p>
        </p:txBody>
      </p:sp>
      <p:sp>
        <p:nvSpPr>
          <p:cNvPr id="4" name="Slide Number Placeholder 3"/>
          <p:cNvSpPr>
            <a:spLocks noGrp="1"/>
          </p:cNvSpPr>
          <p:nvPr>
            <p:ph type="sldNum" sz="quarter" idx="5"/>
          </p:nvPr>
        </p:nvSpPr>
        <p:spPr/>
        <p:txBody>
          <a:bodyPr/>
          <a:lstStyle/>
          <a:p>
            <a:fld id="{FCC41D73-D0A5-44BB-BE76-4DD550346DD8}" type="slidenum">
              <a:rPr lang="en-US" smtClean="0"/>
              <a:t>43</a:t>
            </a:fld>
            <a:endParaRPr lang="en-US"/>
          </a:p>
        </p:txBody>
      </p:sp>
    </p:spTree>
    <p:extLst>
      <p:ext uri="{BB962C8B-B14F-4D97-AF65-F5344CB8AC3E}">
        <p14:creationId xmlns:p14="http://schemas.microsoft.com/office/powerpoint/2010/main" val="859308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CC41D73-D0A5-44BB-BE76-4DD550346DD8}" type="slidenum">
              <a:rPr lang="en-US" smtClean="0"/>
              <a:t>44</a:t>
            </a:fld>
            <a:endParaRPr lang="en-US"/>
          </a:p>
        </p:txBody>
      </p:sp>
    </p:spTree>
    <p:extLst>
      <p:ext uri="{BB962C8B-B14F-4D97-AF65-F5344CB8AC3E}">
        <p14:creationId xmlns:p14="http://schemas.microsoft.com/office/powerpoint/2010/main" val="3087560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hope I’ve been able to demonstrate a little of how intelligent legal research technologies and the functionalities available are actually a world away from what they used to be. They are better suited not just to facilitating legal research, but going some way towards helping us all navigate the colossal amount of law in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do comprehensive legal research, we can’t operate on a subset of the law. And in order to make sense of this increased volume, we need more intelligent tools to work with and understand the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research platform providers need to go beyond document delivery, and do more with their content to provide contextually relevant insights.</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45</a:t>
            </a:fld>
            <a:endParaRPr lang="en-US"/>
          </a:p>
        </p:txBody>
      </p:sp>
    </p:spTree>
    <p:extLst>
      <p:ext uri="{BB962C8B-B14F-4D97-AF65-F5344CB8AC3E}">
        <p14:creationId xmlns:p14="http://schemas.microsoft.com/office/powerpoint/2010/main" val="382348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the coverage of Justis and vLex data collections extends to include the United States, South America, and many other countries. </a:t>
            </a:r>
          </a:p>
          <a:p>
            <a:endParaRPr lang="en-US" dirty="0"/>
          </a:p>
          <a:p>
            <a:r>
              <a:rPr lang="en-US" dirty="0"/>
              <a:t>A truly global coverage…</a:t>
            </a:r>
          </a:p>
        </p:txBody>
      </p:sp>
      <p:sp>
        <p:nvSpPr>
          <p:cNvPr id="4" name="Slide Number Placeholder 3"/>
          <p:cNvSpPr>
            <a:spLocks noGrp="1"/>
          </p:cNvSpPr>
          <p:nvPr>
            <p:ph type="sldNum" sz="quarter" idx="5"/>
          </p:nvPr>
        </p:nvSpPr>
        <p:spPr/>
        <p:txBody>
          <a:bodyPr/>
          <a:lstStyle/>
          <a:p>
            <a:fld id="{FCC41D73-D0A5-44BB-BE76-4DD550346DD8}" type="slidenum">
              <a:rPr lang="en-US" smtClean="0"/>
              <a:t>5</a:t>
            </a:fld>
            <a:endParaRPr lang="en-US"/>
          </a:p>
        </p:txBody>
      </p:sp>
    </p:spTree>
    <p:extLst>
      <p:ext uri="{BB962C8B-B14F-4D97-AF65-F5344CB8AC3E}">
        <p14:creationId xmlns:p14="http://schemas.microsoft.com/office/powerpoint/2010/main" val="273847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share with you one of our initiatives in relation to our common law collection.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here is the background….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is special or different about the common law legal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and a half billion people live in a country with a common law legal system. This means 1/3 of the world’s population.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defining characteristic of a common law system is that the principles and rules established in previous legal cases are binding or persuasive for courts when deciding subsequent cases.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state the obvious, in order to be effectively bound by previous authorities, we need to be able to find out </a:t>
            </a:r>
            <a:r>
              <a:rPr lang="en-US" sz="1200" i="1" kern="1200" dirty="0">
                <a:solidFill>
                  <a:schemeClr val="tx1"/>
                </a:solidFill>
                <a:effectLst/>
                <a:latin typeface="+mn-lt"/>
                <a:ea typeface="+mn-ea"/>
                <a:cs typeface="+mn-cs"/>
              </a:rPr>
              <a:t>what those authorities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the rules and principles that have previously been established? When and how often do they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therefore critical that what is relevant is accessible and can be found easily.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6</a:t>
            </a:fld>
            <a:endParaRPr lang="en-US"/>
          </a:p>
        </p:txBody>
      </p:sp>
    </p:spTree>
    <p:extLst>
      <p:ext uri="{BB962C8B-B14F-4D97-AF65-F5344CB8AC3E}">
        <p14:creationId xmlns:p14="http://schemas.microsoft.com/office/powerpoint/2010/main" val="9589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share with you one of our initiatives in relation to our common law collection.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here is the background….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what is special or different about the common law legal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and a half billion people live in a country with a common law legal system. This means 1/3 of the world’s population.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defining characteristic of a common law system is that the principles and rules established in previous legal cases are binding or persuasive for courts when deciding subsequent cases.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state the obvious, in order to be effectively bound by previous authorities, we need to be able to find out </a:t>
            </a:r>
            <a:r>
              <a:rPr lang="en-US" sz="1200" i="1" kern="1200" dirty="0">
                <a:solidFill>
                  <a:schemeClr val="tx1"/>
                </a:solidFill>
                <a:effectLst/>
                <a:latin typeface="+mn-lt"/>
                <a:ea typeface="+mn-ea"/>
                <a:cs typeface="+mn-cs"/>
              </a:rPr>
              <a:t>what those authorities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the rules and principles that have previously been established? When and how often do they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therefore critical that what is relevant is accessible and can be found easily.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7</a:t>
            </a:fld>
            <a:endParaRPr lang="en-US"/>
          </a:p>
        </p:txBody>
      </p:sp>
    </p:spTree>
    <p:extLst>
      <p:ext uri="{BB962C8B-B14F-4D97-AF65-F5344CB8AC3E}">
        <p14:creationId xmlns:p14="http://schemas.microsoft.com/office/powerpoint/2010/main" val="393511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Selection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publication</a:t>
            </a:r>
            <a:r>
              <a:rPr lang="en-US" sz="1200" kern="1200" dirty="0">
                <a:solidFill>
                  <a:schemeClr val="tx1"/>
                </a:solidFill>
                <a:effectLst/>
                <a:latin typeface="+mn-lt"/>
                <a:ea typeface="+mn-ea"/>
                <a:cs typeface="+mn-cs"/>
              </a:rPr>
              <a:t> of court decisions by specialist lawyers.</a:t>
            </a:r>
          </a:p>
          <a:p>
            <a:endParaRPr lang="en-US" dirty="0"/>
          </a:p>
          <a:p>
            <a:r>
              <a:rPr lang="en-US" sz="1200" kern="1200" dirty="0">
                <a:solidFill>
                  <a:schemeClr val="tx1"/>
                </a:solidFill>
                <a:effectLst/>
                <a:latin typeface="+mn-lt"/>
                <a:ea typeface="+mn-ea"/>
                <a:cs typeface="+mn-cs"/>
              </a:rPr>
              <a:t>There are various series, covering general areas of the law, and some cover specialist areas such as Tax or Family.</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8</a:t>
            </a:fld>
            <a:endParaRPr lang="en-US"/>
          </a:p>
        </p:txBody>
      </p:sp>
    </p:spTree>
    <p:extLst>
      <p:ext uri="{BB962C8B-B14F-4D97-AF65-F5344CB8AC3E}">
        <p14:creationId xmlns:p14="http://schemas.microsoft.com/office/powerpoint/2010/main" val="2903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Selection </a:t>
            </a:r>
            <a:r>
              <a:rPr lang="en-US" sz="1200" b="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publication</a:t>
            </a:r>
            <a:r>
              <a:rPr lang="en-US" sz="1200" kern="1200" dirty="0">
                <a:solidFill>
                  <a:schemeClr val="tx1"/>
                </a:solidFill>
                <a:effectLst/>
                <a:latin typeface="+mn-lt"/>
                <a:ea typeface="+mn-ea"/>
                <a:cs typeface="+mn-cs"/>
              </a:rPr>
              <a:t> of court decisions by specialist lawyers.</a:t>
            </a:r>
          </a:p>
          <a:p>
            <a:endParaRPr lang="en-US" dirty="0"/>
          </a:p>
          <a:p>
            <a:r>
              <a:rPr lang="en-US" sz="1200" kern="1200" dirty="0">
                <a:solidFill>
                  <a:schemeClr val="tx1"/>
                </a:solidFill>
                <a:effectLst/>
                <a:latin typeface="+mn-lt"/>
                <a:ea typeface="+mn-ea"/>
                <a:cs typeface="+mn-cs"/>
              </a:rPr>
              <a:t>There are various series, covering general areas of the law, and some cover specialist areas such as Tax or Family.</a:t>
            </a:r>
          </a:p>
          <a:p>
            <a:endParaRPr lang="en-US" dirty="0"/>
          </a:p>
        </p:txBody>
      </p:sp>
      <p:sp>
        <p:nvSpPr>
          <p:cNvPr id="4" name="Slide Number Placeholder 3"/>
          <p:cNvSpPr>
            <a:spLocks noGrp="1"/>
          </p:cNvSpPr>
          <p:nvPr>
            <p:ph type="sldNum" sz="quarter" idx="5"/>
          </p:nvPr>
        </p:nvSpPr>
        <p:spPr/>
        <p:txBody>
          <a:bodyPr/>
          <a:lstStyle/>
          <a:p>
            <a:fld id="{FCC41D73-D0A5-44BB-BE76-4DD550346DD8}" type="slidenum">
              <a:rPr lang="en-US" smtClean="0"/>
              <a:t>9</a:t>
            </a:fld>
            <a:endParaRPr lang="en-US"/>
          </a:p>
        </p:txBody>
      </p:sp>
    </p:spTree>
    <p:extLst>
      <p:ext uri="{BB962C8B-B14F-4D97-AF65-F5344CB8AC3E}">
        <p14:creationId xmlns:p14="http://schemas.microsoft.com/office/powerpoint/2010/main" val="426604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DECEC-B623-443E-9F99-996DF5745FA5}"/>
              </a:ext>
            </a:extLst>
          </p:cNvPr>
          <p:cNvSpPr>
            <a:spLocks noGrp="1"/>
          </p:cNvSpPr>
          <p:nvPr>
            <p:ph type="subTitle" idx="1"/>
          </p:nvPr>
        </p:nvSpPr>
        <p:spPr>
          <a:xfrm>
            <a:off x="838200" y="1928552"/>
            <a:ext cx="9369829" cy="428132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itle Placeholder 1">
            <a:extLst>
              <a:ext uri="{FF2B5EF4-FFF2-40B4-BE49-F238E27FC236}">
                <a16:creationId xmlns:a16="http://schemas.microsoft.com/office/drawing/2014/main" id="{AF91A455-2030-417E-95C5-70F7979FDF75}"/>
              </a:ext>
            </a:extLst>
          </p:cNvPr>
          <p:cNvSpPr>
            <a:spLocks noGrp="1"/>
          </p:cNvSpPr>
          <p:nvPr>
            <p:ph type="title" hasCustomPrompt="1"/>
          </p:nvPr>
        </p:nvSpPr>
        <p:spPr>
          <a:xfrm>
            <a:off x="838200" y="386160"/>
            <a:ext cx="9369829" cy="876298"/>
          </a:xfrm>
          <a:prstGeom prst="rect">
            <a:avLst/>
          </a:prstGeom>
        </p:spPr>
        <p:txBody>
          <a:bodyPr vert="horz" lIns="91440" tIns="45720" rIns="91440" bIns="45720" rtlCol="0" anchor="ctr">
            <a:normAutofit/>
          </a:bodyPr>
          <a:lstStyle>
            <a:lvl1pPr>
              <a:defRPr/>
            </a:lvl1pPr>
          </a:lstStyle>
          <a:p>
            <a:r>
              <a:rPr lang="en-US" dirty="0"/>
              <a:t>Title place holder text</a:t>
            </a:r>
            <a:endParaRPr lang="en-GB" dirty="0"/>
          </a:p>
        </p:txBody>
      </p:sp>
    </p:spTree>
    <p:extLst>
      <p:ext uri="{BB962C8B-B14F-4D97-AF65-F5344CB8AC3E}">
        <p14:creationId xmlns:p14="http://schemas.microsoft.com/office/powerpoint/2010/main" val="368458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F91A455-2030-417E-95C5-70F7979FDF75}"/>
              </a:ext>
            </a:extLst>
          </p:cNvPr>
          <p:cNvSpPr>
            <a:spLocks noGrp="1"/>
          </p:cNvSpPr>
          <p:nvPr>
            <p:ph type="title" hasCustomPrompt="1"/>
          </p:nvPr>
        </p:nvSpPr>
        <p:spPr>
          <a:xfrm>
            <a:off x="838200" y="386160"/>
            <a:ext cx="9369829" cy="876298"/>
          </a:xfrm>
          <a:prstGeom prst="rect">
            <a:avLst/>
          </a:prstGeom>
        </p:spPr>
        <p:txBody>
          <a:bodyPr vert="horz" lIns="91440" tIns="45720" rIns="91440" bIns="45720" rtlCol="0" anchor="ctr">
            <a:normAutofit/>
          </a:bodyPr>
          <a:lstStyle>
            <a:lvl1pPr>
              <a:defRPr/>
            </a:lvl1pPr>
          </a:lstStyle>
          <a:p>
            <a:r>
              <a:rPr lang="en-US" dirty="0"/>
              <a:t>Title place holder text</a:t>
            </a:r>
            <a:endParaRPr lang="en-GB" dirty="0"/>
          </a:p>
        </p:txBody>
      </p:sp>
      <p:pic>
        <p:nvPicPr>
          <p:cNvPr id="4" name="Picture 3">
            <a:extLst>
              <a:ext uri="{FF2B5EF4-FFF2-40B4-BE49-F238E27FC236}">
                <a16:creationId xmlns:a16="http://schemas.microsoft.com/office/drawing/2014/main" id="{5650BCDD-5583-4C53-A3C8-CBECD9505B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08"/>
          <a:stretch/>
        </p:blipFill>
        <p:spPr>
          <a:xfrm>
            <a:off x="5095263" y="1928552"/>
            <a:ext cx="8011138" cy="4929447"/>
          </a:xfrm>
          <a:prstGeom prst="rect">
            <a:avLst/>
          </a:prstGeom>
          <a:ln>
            <a:noFill/>
          </a:ln>
          <a:effectLst>
            <a:outerShdw blurRad="292100" dist="139700" dir="2700000" algn="tl" rotWithShape="0">
              <a:srgbClr val="333333">
                <a:alpha val="65000"/>
              </a:srgbClr>
            </a:outerShdw>
          </a:effectLst>
        </p:spPr>
      </p:pic>
      <p:sp>
        <p:nvSpPr>
          <p:cNvPr id="6" name="Subtitle 2">
            <a:extLst>
              <a:ext uri="{FF2B5EF4-FFF2-40B4-BE49-F238E27FC236}">
                <a16:creationId xmlns:a16="http://schemas.microsoft.com/office/drawing/2014/main" id="{C1C7B0F8-C3D0-40BE-A4FE-7A56706D85CE}"/>
              </a:ext>
            </a:extLst>
          </p:cNvPr>
          <p:cNvSpPr>
            <a:spLocks noGrp="1"/>
          </p:cNvSpPr>
          <p:nvPr>
            <p:ph type="subTitle" idx="1"/>
          </p:nvPr>
        </p:nvSpPr>
        <p:spPr>
          <a:xfrm>
            <a:off x="838200" y="1928552"/>
            <a:ext cx="3743848" cy="41406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5904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DECEC-B623-443E-9F99-996DF5745FA5}"/>
              </a:ext>
            </a:extLst>
          </p:cNvPr>
          <p:cNvSpPr>
            <a:spLocks noGrp="1"/>
          </p:cNvSpPr>
          <p:nvPr>
            <p:ph type="subTitle" idx="1"/>
          </p:nvPr>
        </p:nvSpPr>
        <p:spPr>
          <a:xfrm>
            <a:off x="838200" y="1928552"/>
            <a:ext cx="9369829" cy="45432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itle Placeholder 1">
            <a:extLst>
              <a:ext uri="{FF2B5EF4-FFF2-40B4-BE49-F238E27FC236}">
                <a16:creationId xmlns:a16="http://schemas.microsoft.com/office/drawing/2014/main" id="{AF91A455-2030-417E-95C5-70F7979FDF75}"/>
              </a:ext>
            </a:extLst>
          </p:cNvPr>
          <p:cNvSpPr>
            <a:spLocks noGrp="1"/>
          </p:cNvSpPr>
          <p:nvPr>
            <p:ph type="title"/>
          </p:nvPr>
        </p:nvSpPr>
        <p:spPr>
          <a:xfrm>
            <a:off x="838200" y="386160"/>
            <a:ext cx="9369829" cy="876298"/>
          </a:xfrm>
          <a:prstGeom prst="rect">
            <a:avLst/>
          </a:prstGeom>
        </p:spPr>
        <p:txBody>
          <a:bodyPr vert="horz" lIns="91440" tIns="45720" rIns="91440" bIns="45720" rtlCol="0" anchor="ctr">
            <a:normAutofit/>
          </a:bodyPr>
          <a:lstStyle/>
          <a:p>
            <a:r>
              <a:rPr lang="en-US" dirty="0"/>
              <a:t>Short title place holder text</a:t>
            </a:r>
            <a:endParaRPr lang="en-GB" dirty="0"/>
          </a:p>
        </p:txBody>
      </p:sp>
    </p:spTree>
    <p:extLst>
      <p:ext uri="{BB962C8B-B14F-4D97-AF65-F5344CB8AC3E}">
        <p14:creationId xmlns:p14="http://schemas.microsoft.com/office/powerpoint/2010/main" val="31912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F91A455-2030-417E-95C5-70F7979FDF75}"/>
              </a:ext>
            </a:extLst>
          </p:cNvPr>
          <p:cNvSpPr>
            <a:spLocks noGrp="1"/>
          </p:cNvSpPr>
          <p:nvPr>
            <p:ph type="title"/>
          </p:nvPr>
        </p:nvSpPr>
        <p:spPr>
          <a:xfrm>
            <a:off x="838200" y="386160"/>
            <a:ext cx="9369829" cy="876298"/>
          </a:xfrm>
          <a:prstGeom prst="rect">
            <a:avLst/>
          </a:prstGeom>
        </p:spPr>
        <p:txBody>
          <a:bodyPr vert="horz" lIns="91440" tIns="45720" rIns="91440" bIns="45720" rtlCol="0" anchor="ctr">
            <a:normAutofit/>
          </a:bodyPr>
          <a:lstStyle/>
          <a:p>
            <a:r>
              <a:rPr lang="en-US" dirty="0"/>
              <a:t>Short title place holder text</a:t>
            </a:r>
            <a:endParaRPr lang="en-GB" dirty="0"/>
          </a:p>
        </p:txBody>
      </p:sp>
      <p:pic>
        <p:nvPicPr>
          <p:cNvPr id="4" name="Picture 3">
            <a:extLst>
              <a:ext uri="{FF2B5EF4-FFF2-40B4-BE49-F238E27FC236}">
                <a16:creationId xmlns:a16="http://schemas.microsoft.com/office/drawing/2014/main" id="{A814188B-A883-463C-8A16-3D55BADB51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8"/>
          <a:stretch/>
        </p:blipFill>
        <p:spPr>
          <a:xfrm>
            <a:off x="838200" y="1654695"/>
            <a:ext cx="10496550" cy="5203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2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EB4518F-8028-4E27-AD8D-DA2E1F438545}"/>
              </a:ext>
            </a:extLst>
          </p:cNvPr>
          <p:cNvSpPr>
            <a:spLocks noGrp="1"/>
          </p:cNvSpPr>
          <p:nvPr>
            <p:ph type="title" hasCustomPrompt="1"/>
          </p:nvPr>
        </p:nvSpPr>
        <p:spPr>
          <a:xfrm>
            <a:off x="699654" y="1771650"/>
            <a:ext cx="10515600" cy="1914526"/>
          </a:xfrm>
          <a:prstGeom prst="rect">
            <a:avLst/>
          </a:prstGeom>
        </p:spPr>
        <p:txBody>
          <a:bodyPr vert="horz" lIns="91440" tIns="45720" rIns="91440" bIns="45720" rtlCol="0" anchor="ctr">
            <a:normAutofit/>
          </a:bodyPr>
          <a:lstStyle>
            <a:lvl1pPr>
              <a:defRPr/>
            </a:lvl1pPr>
          </a:lstStyle>
          <a:p>
            <a:r>
              <a:rPr lang="en-US" dirty="0"/>
              <a:t>Thank you</a:t>
            </a:r>
            <a:endParaRPr lang="en-GB" dirty="0"/>
          </a:p>
        </p:txBody>
      </p:sp>
      <p:sp>
        <p:nvSpPr>
          <p:cNvPr id="8" name="Subtitle 2">
            <a:extLst>
              <a:ext uri="{FF2B5EF4-FFF2-40B4-BE49-F238E27FC236}">
                <a16:creationId xmlns:a16="http://schemas.microsoft.com/office/drawing/2014/main" id="{AF8E14B0-B564-405F-B3B6-FB4D4558ED65}"/>
              </a:ext>
            </a:extLst>
          </p:cNvPr>
          <p:cNvSpPr>
            <a:spLocks noGrp="1"/>
          </p:cNvSpPr>
          <p:nvPr>
            <p:ph type="subTitle" idx="1"/>
          </p:nvPr>
        </p:nvSpPr>
        <p:spPr>
          <a:xfrm>
            <a:off x="699654" y="3876674"/>
            <a:ext cx="10515600" cy="150495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45801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EB4518F-8028-4E27-AD8D-DA2E1F438545}"/>
              </a:ext>
            </a:extLst>
          </p:cNvPr>
          <p:cNvSpPr>
            <a:spLocks noGrp="1"/>
          </p:cNvSpPr>
          <p:nvPr>
            <p:ph type="title" hasCustomPrompt="1"/>
          </p:nvPr>
        </p:nvSpPr>
        <p:spPr>
          <a:xfrm>
            <a:off x="699654" y="1771650"/>
            <a:ext cx="10515600" cy="1914526"/>
          </a:xfrm>
          <a:prstGeom prst="rect">
            <a:avLst/>
          </a:prstGeom>
        </p:spPr>
        <p:txBody>
          <a:bodyPr vert="horz" lIns="91440" tIns="45720" rIns="91440" bIns="45720" rtlCol="0" anchor="ctr">
            <a:normAutofit/>
          </a:bodyPr>
          <a:lstStyle>
            <a:lvl1pPr>
              <a:defRPr/>
            </a:lvl1pPr>
          </a:lstStyle>
          <a:p>
            <a:r>
              <a:rPr lang="en-US" dirty="0"/>
              <a:t>Main title</a:t>
            </a:r>
            <a:endParaRPr lang="en-GB" dirty="0"/>
          </a:p>
        </p:txBody>
      </p:sp>
      <p:sp>
        <p:nvSpPr>
          <p:cNvPr id="6" name="Subtitle 2">
            <a:extLst>
              <a:ext uri="{FF2B5EF4-FFF2-40B4-BE49-F238E27FC236}">
                <a16:creationId xmlns:a16="http://schemas.microsoft.com/office/drawing/2014/main" id="{AF11E723-46DA-4B5D-AE70-C07DAA70E334}"/>
              </a:ext>
            </a:extLst>
          </p:cNvPr>
          <p:cNvSpPr>
            <a:spLocks noGrp="1"/>
          </p:cNvSpPr>
          <p:nvPr>
            <p:ph type="subTitle" idx="1"/>
          </p:nvPr>
        </p:nvSpPr>
        <p:spPr>
          <a:xfrm>
            <a:off x="699654" y="3876674"/>
            <a:ext cx="10515600" cy="150495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20888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A1AADEE-080B-4D4D-A276-886B34BEC56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5366" b="44025"/>
          <a:stretch/>
        </p:blipFill>
        <p:spPr>
          <a:xfrm>
            <a:off x="-11686" y="0"/>
            <a:ext cx="12203686" cy="1609725"/>
          </a:xfrm>
          <a:prstGeom prst="rect">
            <a:avLst/>
          </a:prstGeom>
        </p:spPr>
      </p:pic>
      <p:sp>
        <p:nvSpPr>
          <p:cNvPr id="2" name="Title Placeholder 1">
            <a:extLst>
              <a:ext uri="{FF2B5EF4-FFF2-40B4-BE49-F238E27FC236}">
                <a16:creationId xmlns:a16="http://schemas.microsoft.com/office/drawing/2014/main" id="{522F38C6-1155-459B-BBB8-C3FE3A1C138D}"/>
              </a:ext>
            </a:extLst>
          </p:cNvPr>
          <p:cNvSpPr>
            <a:spLocks noGrp="1"/>
          </p:cNvSpPr>
          <p:nvPr>
            <p:ph type="title"/>
          </p:nvPr>
        </p:nvSpPr>
        <p:spPr>
          <a:xfrm>
            <a:off x="838200" y="386160"/>
            <a:ext cx="9369829" cy="876298"/>
          </a:xfrm>
          <a:prstGeom prst="rect">
            <a:avLst/>
          </a:prstGeom>
        </p:spPr>
        <p:txBody>
          <a:bodyPr vert="horz" lIns="91440" tIns="45720" rIns="91440" bIns="45720" rtlCol="0" anchor="ctr">
            <a:normAutofit/>
          </a:bodyPr>
          <a:lstStyle/>
          <a:p>
            <a:r>
              <a:rPr lang="en-US" dirty="0"/>
              <a:t>Title place holder text</a:t>
            </a:r>
            <a:endParaRPr lang="en-GB" dirty="0"/>
          </a:p>
        </p:txBody>
      </p:sp>
      <p:sp>
        <p:nvSpPr>
          <p:cNvPr id="3" name="Text Placeholder 2">
            <a:extLst>
              <a:ext uri="{FF2B5EF4-FFF2-40B4-BE49-F238E27FC236}">
                <a16:creationId xmlns:a16="http://schemas.microsoft.com/office/drawing/2014/main" id="{D57081A0-6776-4BB3-B4D2-79010B590AA6}"/>
              </a:ext>
            </a:extLst>
          </p:cNvPr>
          <p:cNvSpPr>
            <a:spLocks noGrp="1"/>
          </p:cNvSpPr>
          <p:nvPr>
            <p:ph type="body" idx="1"/>
          </p:nvPr>
        </p:nvSpPr>
        <p:spPr>
          <a:xfrm>
            <a:off x="838200" y="1961803"/>
            <a:ext cx="10515600" cy="421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3057DC30-7F31-4547-AAA0-796798EC03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9827" y="386161"/>
            <a:ext cx="1290854" cy="876297"/>
          </a:xfrm>
          <a:prstGeom prst="rect">
            <a:avLst/>
          </a:prstGeom>
        </p:spPr>
      </p:pic>
    </p:spTree>
    <p:extLst>
      <p:ext uri="{BB962C8B-B14F-4D97-AF65-F5344CB8AC3E}">
        <p14:creationId xmlns:p14="http://schemas.microsoft.com/office/powerpoint/2010/main" val="17027737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201088-7046-4AF0-ADD2-EEB7BBD4A6D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2199"/>
          <a:stretch/>
        </p:blipFill>
        <p:spPr>
          <a:xfrm>
            <a:off x="-11686" y="0"/>
            <a:ext cx="12203686" cy="6858000"/>
          </a:xfrm>
          <a:prstGeom prst="rect">
            <a:avLst/>
          </a:prstGeom>
        </p:spPr>
      </p:pic>
      <p:sp>
        <p:nvSpPr>
          <p:cNvPr id="3" name="Text Placeholder 2">
            <a:extLst>
              <a:ext uri="{FF2B5EF4-FFF2-40B4-BE49-F238E27FC236}">
                <a16:creationId xmlns:a16="http://schemas.microsoft.com/office/drawing/2014/main" id="{D57081A0-6776-4BB3-B4D2-79010B590AA6}"/>
              </a:ext>
            </a:extLst>
          </p:cNvPr>
          <p:cNvSpPr>
            <a:spLocks noGrp="1"/>
          </p:cNvSpPr>
          <p:nvPr>
            <p:ph type="body" idx="1"/>
          </p:nvPr>
        </p:nvSpPr>
        <p:spPr>
          <a:xfrm>
            <a:off x="838200" y="1945869"/>
            <a:ext cx="10515600" cy="421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3057DC30-7F31-4547-AAA0-796798EC03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9827" y="386161"/>
            <a:ext cx="1290854" cy="876297"/>
          </a:xfrm>
          <a:prstGeom prst="rect">
            <a:avLst/>
          </a:prstGeom>
        </p:spPr>
      </p:pic>
      <p:sp>
        <p:nvSpPr>
          <p:cNvPr id="7" name="Title Placeholder 1">
            <a:extLst>
              <a:ext uri="{FF2B5EF4-FFF2-40B4-BE49-F238E27FC236}">
                <a16:creationId xmlns:a16="http://schemas.microsoft.com/office/drawing/2014/main" id="{748CAF79-929F-40D1-A4B7-E8671258E2FC}"/>
              </a:ext>
            </a:extLst>
          </p:cNvPr>
          <p:cNvSpPr>
            <a:spLocks noGrp="1"/>
          </p:cNvSpPr>
          <p:nvPr>
            <p:ph type="title"/>
          </p:nvPr>
        </p:nvSpPr>
        <p:spPr>
          <a:xfrm>
            <a:off x="838200" y="386160"/>
            <a:ext cx="9369829" cy="876298"/>
          </a:xfrm>
          <a:prstGeom prst="rect">
            <a:avLst/>
          </a:prstGeom>
        </p:spPr>
        <p:txBody>
          <a:bodyPr vert="horz" lIns="91440" tIns="45720" rIns="91440" bIns="45720" rtlCol="0" anchor="ctr">
            <a:normAutofit/>
          </a:bodyPr>
          <a:lstStyle/>
          <a:p>
            <a:r>
              <a:rPr lang="en-US" dirty="0"/>
              <a:t>Title place holder text</a:t>
            </a:r>
            <a:endParaRPr lang="en-GB" dirty="0"/>
          </a:p>
        </p:txBody>
      </p:sp>
    </p:spTree>
    <p:extLst>
      <p:ext uri="{BB962C8B-B14F-4D97-AF65-F5344CB8AC3E}">
        <p14:creationId xmlns:p14="http://schemas.microsoft.com/office/powerpoint/2010/main" val="65522796"/>
      </p:ext>
    </p:extLst>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201088-7046-4AF0-ADD2-EEB7BBD4A6D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2199"/>
          <a:stretch/>
        </p:blipFill>
        <p:spPr>
          <a:xfrm>
            <a:off x="-11686" y="-1"/>
            <a:ext cx="12203686" cy="6858000"/>
          </a:xfrm>
          <a:prstGeom prst="rect">
            <a:avLst/>
          </a:prstGeom>
        </p:spPr>
      </p:pic>
      <p:sp>
        <p:nvSpPr>
          <p:cNvPr id="3" name="Text Placeholder 2">
            <a:extLst>
              <a:ext uri="{FF2B5EF4-FFF2-40B4-BE49-F238E27FC236}">
                <a16:creationId xmlns:a16="http://schemas.microsoft.com/office/drawing/2014/main" id="{D57081A0-6776-4BB3-B4D2-79010B590AA6}"/>
              </a:ext>
            </a:extLst>
          </p:cNvPr>
          <p:cNvSpPr>
            <a:spLocks noGrp="1"/>
          </p:cNvSpPr>
          <p:nvPr>
            <p:ph type="body" idx="1"/>
          </p:nvPr>
        </p:nvSpPr>
        <p:spPr>
          <a:xfrm>
            <a:off x="699654" y="4062813"/>
            <a:ext cx="10515600" cy="1484253"/>
          </a:xfrm>
          <a:prstGeom prst="rect">
            <a:avLst/>
          </a:prstGeom>
        </p:spPr>
        <p:txBody>
          <a:bodyPr vert="horz" lIns="91440" tIns="45720" rIns="91440" bIns="45720" rtlCol="0">
            <a:normAutofit/>
          </a:bodyPr>
          <a:lstStyle/>
          <a:p>
            <a:pPr lvl="0"/>
            <a:r>
              <a:rPr lang="en-US" dirty="0"/>
              <a:t>Subtitle or presenter name</a:t>
            </a:r>
          </a:p>
        </p:txBody>
      </p:sp>
      <p:pic>
        <p:nvPicPr>
          <p:cNvPr id="16" name="Picture 15">
            <a:extLst>
              <a:ext uri="{FF2B5EF4-FFF2-40B4-BE49-F238E27FC236}">
                <a16:creationId xmlns:a16="http://schemas.microsoft.com/office/drawing/2014/main" id="{3057DC30-7F31-4547-AAA0-796798EC03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9827" y="386161"/>
            <a:ext cx="1290854" cy="876297"/>
          </a:xfrm>
          <a:prstGeom prst="rect">
            <a:avLst/>
          </a:prstGeom>
        </p:spPr>
      </p:pic>
      <p:sp>
        <p:nvSpPr>
          <p:cNvPr id="7" name="Title Placeholder 1">
            <a:extLst>
              <a:ext uri="{FF2B5EF4-FFF2-40B4-BE49-F238E27FC236}">
                <a16:creationId xmlns:a16="http://schemas.microsoft.com/office/drawing/2014/main" id="{748CAF79-929F-40D1-A4B7-E8671258E2FC}"/>
              </a:ext>
            </a:extLst>
          </p:cNvPr>
          <p:cNvSpPr>
            <a:spLocks noGrp="1"/>
          </p:cNvSpPr>
          <p:nvPr>
            <p:ph type="title"/>
          </p:nvPr>
        </p:nvSpPr>
        <p:spPr>
          <a:xfrm>
            <a:off x="699654" y="1771650"/>
            <a:ext cx="10515600" cy="1914526"/>
          </a:xfrm>
          <a:prstGeom prst="rect">
            <a:avLst/>
          </a:prstGeom>
        </p:spPr>
        <p:txBody>
          <a:bodyPr vert="horz" lIns="91440" tIns="45720" rIns="91440" bIns="45720" rtlCol="0" anchor="ctr">
            <a:normAutofit/>
          </a:bodyPr>
          <a:lstStyle/>
          <a:p>
            <a:r>
              <a:rPr lang="en-US" dirty="0"/>
              <a:t>Presentation title</a:t>
            </a:r>
            <a:endParaRPr lang="en-GB" dirty="0"/>
          </a:p>
        </p:txBody>
      </p:sp>
      <p:sp>
        <p:nvSpPr>
          <p:cNvPr id="6" name="Text Placeholder 2">
            <a:extLst>
              <a:ext uri="{FF2B5EF4-FFF2-40B4-BE49-F238E27FC236}">
                <a16:creationId xmlns:a16="http://schemas.microsoft.com/office/drawing/2014/main" id="{88FE70D7-4006-43BD-8859-64B556F498D0}"/>
              </a:ext>
            </a:extLst>
          </p:cNvPr>
          <p:cNvSpPr txBox="1">
            <a:spLocks/>
          </p:cNvSpPr>
          <p:nvPr userDrawn="1"/>
        </p:nvSpPr>
        <p:spPr>
          <a:xfrm>
            <a:off x="1345081" y="6305575"/>
            <a:ext cx="10515600" cy="3325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400" dirty="0"/>
              <a:t>www.justis.com  |  hello@justis.com  |  @justisvlex</a:t>
            </a:r>
          </a:p>
        </p:txBody>
      </p:sp>
    </p:spTree>
    <p:extLst>
      <p:ext uri="{BB962C8B-B14F-4D97-AF65-F5344CB8AC3E}">
        <p14:creationId xmlns:p14="http://schemas.microsoft.com/office/powerpoint/2010/main" val="3273269640"/>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5400" b="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G"/><Relationship Id="rId7" Type="http://schemas.openxmlformats.org/officeDocument/2006/relationships/diagramQuickStyle" Target="../diagrams/quickStyle1.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G"/><Relationship Id="rId9" Type="http://schemas.microsoft.com/office/2007/relationships/diagramDrawing" Target="../diagrams/drawing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9603-A86A-4908-9139-D9F175E352CA}"/>
              </a:ext>
            </a:extLst>
          </p:cNvPr>
          <p:cNvSpPr>
            <a:spLocks noGrp="1"/>
          </p:cNvSpPr>
          <p:nvPr>
            <p:ph type="title"/>
          </p:nvPr>
        </p:nvSpPr>
        <p:spPr>
          <a:xfrm>
            <a:off x="699654" y="1595480"/>
            <a:ext cx="10515600" cy="2179565"/>
          </a:xfrm>
        </p:spPr>
        <p:txBody>
          <a:bodyPr/>
          <a:lstStyle/>
          <a:p>
            <a:r>
              <a:rPr lang="en-GB" dirty="0"/>
              <a:t>Machine Learning and Innovation in Legal Research Technology</a:t>
            </a:r>
          </a:p>
        </p:txBody>
      </p:sp>
      <p:sp>
        <p:nvSpPr>
          <p:cNvPr id="3" name="Subtitle 2">
            <a:extLst>
              <a:ext uri="{FF2B5EF4-FFF2-40B4-BE49-F238E27FC236}">
                <a16:creationId xmlns:a16="http://schemas.microsoft.com/office/drawing/2014/main" id="{DB805CDB-EF1E-42E7-A1FE-D5F6E815B4D8}"/>
              </a:ext>
            </a:extLst>
          </p:cNvPr>
          <p:cNvSpPr>
            <a:spLocks noGrp="1"/>
          </p:cNvSpPr>
          <p:nvPr>
            <p:ph type="subTitle" idx="1"/>
          </p:nvPr>
        </p:nvSpPr>
        <p:spPr>
          <a:xfrm>
            <a:off x="699654" y="4036065"/>
            <a:ext cx="10515600" cy="1504951"/>
          </a:xfrm>
        </p:spPr>
        <p:txBody>
          <a:bodyPr/>
          <a:lstStyle/>
          <a:p>
            <a:r>
              <a:rPr lang="en-GB" dirty="0"/>
              <a:t>Masoud Gerami</a:t>
            </a:r>
          </a:p>
          <a:p>
            <a:r>
              <a:rPr lang="en-GB" sz="1800" i="1" dirty="0"/>
              <a:t>Managing Director, Justis/vLex</a:t>
            </a:r>
          </a:p>
        </p:txBody>
      </p:sp>
    </p:spTree>
    <p:extLst>
      <p:ext uri="{BB962C8B-B14F-4D97-AF65-F5344CB8AC3E}">
        <p14:creationId xmlns:p14="http://schemas.microsoft.com/office/powerpoint/2010/main" val="98610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3832"/>
            <a:ext cx="9369829" cy="876298"/>
          </a:xfrm>
        </p:spPr>
        <p:txBody>
          <a:bodyPr>
            <a:normAutofit/>
          </a:bodyPr>
          <a:lstStyle/>
          <a:p>
            <a:r>
              <a:rPr lang="en-GB" sz="3600" dirty="0"/>
              <a:t>A key part of the answer: law reporting</a:t>
            </a:r>
          </a:p>
        </p:txBody>
      </p:sp>
      <p:pic>
        <p:nvPicPr>
          <p:cNvPr id="5" name="Picture 2" descr="Image result for weekly law reports">
            <a:extLst>
              <a:ext uri="{FF2B5EF4-FFF2-40B4-BE49-F238E27FC236}">
                <a16:creationId xmlns:a16="http://schemas.microsoft.com/office/drawing/2014/main" id="{04A48298-176A-46DA-8BD7-AAD5C1DC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7139"/>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66857F-8EA2-4A4A-9F59-32B0C8CB2006}"/>
              </a:ext>
            </a:extLst>
          </p:cNvPr>
          <p:cNvSpPr txBox="1"/>
          <p:nvPr/>
        </p:nvSpPr>
        <p:spPr>
          <a:xfrm>
            <a:off x="938124" y="2606680"/>
            <a:ext cx="8244000" cy="400110"/>
          </a:xfrm>
          <a:prstGeom prst="rect">
            <a:avLst/>
          </a:prstGeom>
          <a:noFill/>
        </p:spPr>
        <p:txBody>
          <a:bodyPr wrap="square" rtlCol="0">
            <a:spAutoFit/>
          </a:bodyPr>
          <a:lstStyle/>
          <a:p>
            <a:pPr lvl="0">
              <a:defRPr/>
            </a:pPr>
            <a:r>
              <a:rPr lang="en-US" sz="2000" b="1" dirty="0">
                <a:solidFill>
                  <a:schemeClr val="bg1"/>
                </a:solidFill>
                <a:latin typeface="Arial" panose="020B0604020202020204" pitchFamily="34" charset="0"/>
                <a:cs typeface="Arial" panose="020B0604020202020204" pitchFamily="34" charset="0"/>
              </a:rPr>
              <a:t>Selection </a:t>
            </a:r>
            <a:r>
              <a:rPr lang="en-US" sz="2000"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publication</a:t>
            </a:r>
            <a:r>
              <a:rPr lang="en-US" sz="2000" dirty="0">
                <a:solidFill>
                  <a:schemeClr val="bg1"/>
                </a:solidFill>
                <a:latin typeface="Arial" panose="020B0604020202020204" pitchFamily="34" charset="0"/>
                <a:cs typeface="Arial" panose="020B0604020202020204" pitchFamily="34" charset="0"/>
              </a:rPr>
              <a:t> of court decisions by specialist lawyers</a:t>
            </a:r>
          </a:p>
        </p:txBody>
      </p:sp>
      <p:sp>
        <p:nvSpPr>
          <p:cNvPr id="6" name="TextBox 5">
            <a:extLst>
              <a:ext uri="{FF2B5EF4-FFF2-40B4-BE49-F238E27FC236}">
                <a16:creationId xmlns:a16="http://schemas.microsoft.com/office/drawing/2014/main" id="{1E0ACCF4-F212-4D31-B639-FEB83909D1C9}"/>
              </a:ext>
            </a:extLst>
          </p:cNvPr>
          <p:cNvSpPr txBox="1"/>
          <p:nvPr/>
        </p:nvSpPr>
        <p:spPr>
          <a:xfrm>
            <a:off x="938124" y="4416440"/>
            <a:ext cx="8604000"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To identify landmark and key cases to rely on …</a:t>
            </a:r>
          </a:p>
        </p:txBody>
      </p:sp>
    </p:spTree>
    <p:extLst>
      <p:ext uri="{BB962C8B-B14F-4D97-AF65-F5344CB8AC3E}">
        <p14:creationId xmlns:p14="http://schemas.microsoft.com/office/powerpoint/2010/main" val="415056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3832"/>
            <a:ext cx="9369829" cy="876298"/>
          </a:xfrm>
        </p:spPr>
        <p:txBody>
          <a:bodyPr>
            <a:normAutofit/>
          </a:bodyPr>
          <a:lstStyle/>
          <a:p>
            <a:r>
              <a:rPr lang="en-GB" sz="3600" dirty="0"/>
              <a:t>A key part of the answer: law reporting</a:t>
            </a:r>
          </a:p>
        </p:txBody>
      </p:sp>
      <p:pic>
        <p:nvPicPr>
          <p:cNvPr id="5" name="Picture 2" descr="Image result for weekly law reports">
            <a:extLst>
              <a:ext uri="{FF2B5EF4-FFF2-40B4-BE49-F238E27FC236}">
                <a16:creationId xmlns:a16="http://schemas.microsoft.com/office/drawing/2014/main" id="{04A48298-176A-46DA-8BD7-AAD5C1DC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7139"/>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66857F-8EA2-4A4A-9F59-32B0C8CB2006}"/>
              </a:ext>
            </a:extLst>
          </p:cNvPr>
          <p:cNvSpPr txBox="1"/>
          <p:nvPr/>
        </p:nvSpPr>
        <p:spPr>
          <a:xfrm>
            <a:off x="938124" y="2606680"/>
            <a:ext cx="8244000" cy="400110"/>
          </a:xfrm>
          <a:prstGeom prst="rect">
            <a:avLst/>
          </a:prstGeom>
          <a:noFill/>
        </p:spPr>
        <p:txBody>
          <a:bodyPr wrap="square" rtlCol="0">
            <a:spAutoFit/>
          </a:bodyPr>
          <a:lstStyle/>
          <a:p>
            <a:pPr lvl="0">
              <a:defRPr/>
            </a:pPr>
            <a:r>
              <a:rPr lang="en-US" sz="2000" b="1" dirty="0">
                <a:solidFill>
                  <a:schemeClr val="bg1"/>
                </a:solidFill>
                <a:latin typeface="Arial" panose="020B0604020202020204" pitchFamily="34" charset="0"/>
                <a:cs typeface="Arial" panose="020B0604020202020204" pitchFamily="34" charset="0"/>
              </a:rPr>
              <a:t>Selection </a:t>
            </a:r>
            <a:r>
              <a:rPr lang="en-US" sz="2000"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publication</a:t>
            </a:r>
            <a:r>
              <a:rPr lang="en-US" sz="2000" dirty="0">
                <a:solidFill>
                  <a:schemeClr val="bg1"/>
                </a:solidFill>
                <a:latin typeface="Arial" panose="020B0604020202020204" pitchFamily="34" charset="0"/>
                <a:cs typeface="Arial" panose="020B0604020202020204" pitchFamily="34" charset="0"/>
              </a:rPr>
              <a:t> of court decisions by specialist lawyers</a:t>
            </a:r>
          </a:p>
        </p:txBody>
      </p:sp>
      <p:sp>
        <p:nvSpPr>
          <p:cNvPr id="4" name="TextBox 3">
            <a:extLst>
              <a:ext uri="{FF2B5EF4-FFF2-40B4-BE49-F238E27FC236}">
                <a16:creationId xmlns:a16="http://schemas.microsoft.com/office/drawing/2014/main" id="{AD15D930-3504-4E37-B528-470332976CFD}"/>
              </a:ext>
            </a:extLst>
          </p:cNvPr>
          <p:cNvSpPr txBox="1"/>
          <p:nvPr/>
        </p:nvSpPr>
        <p:spPr>
          <a:xfrm>
            <a:off x="938124" y="6008281"/>
            <a:ext cx="10416275"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Many series of law reports, covering general and specialist areas such as Tax or Family.</a:t>
            </a:r>
          </a:p>
        </p:txBody>
      </p:sp>
      <p:sp>
        <p:nvSpPr>
          <p:cNvPr id="6" name="TextBox 5">
            <a:extLst>
              <a:ext uri="{FF2B5EF4-FFF2-40B4-BE49-F238E27FC236}">
                <a16:creationId xmlns:a16="http://schemas.microsoft.com/office/drawing/2014/main" id="{1E0ACCF4-F212-4D31-B639-FEB83909D1C9}"/>
              </a:ext>
            </a:extLst>
          </p:cNvPr>
          <p:cNvSpPr txBox="1"/>
          <p:nvPr/>
        </p:nvSpPr>
        <p:spPr>
          <a:xfrm>
            <a:off x="938124" y="4416440"/>
            <a:ext cx="8604000"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To identify landmark and key cases to rely on …</a:t>
            </a:r>
          </a:p>
        </p:txBody>
      </p:sp>
    </p:spTree>
    <p:extLst>
      <p:ext uri="{BB962C8B-B14F-4D97-AF65-F5344CB8AC3E}">
        <p14:creationId xmlns:p14="http://schemas.microsoft.com/office/powerpoint/2010/main" val="158969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2336"/>
            <a:ext cx="9369829" cy="876298"/>
          </a:xfrm>
        </p:spPr>
        <p:txBody>
          <a:bodyPr/>
          <a:lstStyle/>
          <a:p>
            <a:r>
              <a:rPr lang="en-GB" dirty="0"/>
              <a:t>Anatomy of a law report</a:t>
            </a:r>
          </a:p>
        </p:txBody>
      </p:sp>
    </p:spTree>
    <p:extLst>
      <p:ext uri="{BB962C8B-B14F-4D97-AF65-F5344CB8AC3E}">
        <p14:creationId xmlns:p14="http://schemas.microsoft.com/office/powerpoint/2010/main" val="37153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2336"/>
            <a:ext cx="9369829" cy="876298"/>
          </a:xfrm>
        </p:spPr>
        <p:txBody>
          <a:bodyPr/>
          <a:lstStyle/>
          <a:p>
            <a:r>
              <a:rPr lang="en-GB" dirty="0"/>
              <a:t>Anatomy of a law report</a:t>
            </a:r>
          </a:p>
        </p:txBody>
      </p:sp>
      <p:pic>
        <p:nvPicPr>
          <p:cNvPr id="5" name="Picture 4">
            <a:extLst>
              <a:ext uri="{FF2B5EF4-FFF2-40B4-BE49-F238E27FC236}">
                <a16:creationId xmlns:a16="http://schemas.microsoft.com/office/drawing/2014/main" id="{EE2CC500-0157-4D6B-9770-96BC4111F5DE}"/>
              </a:ext>
            </a:extLst>
          </p:cNvPr>
          <p:cNvPicPr>
            <a:picLocks noChangeAspect="1"/>
          </p:cNvPicPr>
          <p:nvPr/>
        </p:nvPicPr>
        <p:blipFill>
          <a:blip r:embed="rId3"/>
          <a:stretch>
            <a:fillRect/>
          </a:stretch>
        </p:blipFill>
        <p:spPr>
          <a:xfrm>
            <a:off x="1169061" y="1792067"/>
            <a:ext cx="9369829" cy="4947800"/>
          </a:xfrm>
          <a:prstGeom prst="rect">
            <a:avLst/>
          </a:prstGeom>
        </p:spPr>
      </p:pic>
    </p:spTree>
    <p:extLst>
      <p:ext uri="{BB962C8B-B14F-4D97-AF65-F5344CB8AC3E}">
        <p14:creationId xmlns:p14="http://schemas.microsoft.com/office/powerpoint/2010/main" val="409412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2336"/>
            <a:ext cx="9369829" cy="876298"/>
          </a:xfrm>
        </p:spPr>
        <p:txBody>
          <a:bodyPr/>
          <a:lstStyle/>
          <a:p>
            <a:r>
              <a:rPr lang="en-GB" dirty="0"/>
              <a:t>Anatomy of a law report</a:t>
            </a:r>
          </a:p>
        </p:txBody>
      </p:sp>
      <p:pic>
        <p:nvPicPr>
          <p:cNvPr id="5" name="Picture 4">
            <a:extLst>
              <a:ext uri="{FF2B5EF4-FFF2-40B4-BE49-F238E27FC236}">
                <a16:creationId xmlns:a16="http://schemas.microsoft.com/office/drawing/2014/main" id="{EE2CC500-0157-4D6B-9770-96BC4111F5DE}"/>
              </a:ext>
            </a:extLst>
          </p:cNvPr>
          <p:cNvPicPr>
            <a:picLocks noChangeAspect="1"/>
          </p:cNvPicPr>
          <p:nvPr/>
        </p:nvPicPr>
        <p:blipFill>
          <a:blip r:embed="rId3"/>
          <a:stretch>
            <a:fillRect/>
          </a:stretch>
        </p:blipFill>
        <p:spPr>
          <a:xfrm>
            <a:off x="1169061" y="1792067"/>
            <a:ext cx="9369829" cy="4947800"/>
          </a:xfrm>
          <a:prstGeom prst="rect">
            <a:avLst/>
          </a:prstGeom>
        </p:spPr>
      </p:pic>
      <p:sp>
        <p:nvSpPr>
          <p:cNvPr id="2" name="TextBox 1">
            <a:extLst>
              <a:ext uri="{FF2B5EF4-FFF2-40B4-BE49-F238E27FC236}">
                <a16:creationId xmlns:a16="http://schemas.microsoft.com/office/drawing/2014/main" id="{AC8F4EA5-EE06-4681-926E-479BC74C9052}"/>
              </a:ext>
            </a:extLst>
          </p:cNvPr>
          <p:cNvSpPr txBox="1"/>
          <p:nvPr/>
        </p:nvSpPr>
        <p:spPr>
          <a:xfrm>
            <a:off x="6796800" y="5004000"/>
            <a:ext cx="3528000" cy="369332"/>
          </a:xfrm>
          <a:prstGeom prst="rect">
            <a:avLst/>
          </a:prstGeom>
          <a:noFill/>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This remains the rule of law</a:t>
            </a:r>
          </a:p>
        </p:txBody>
      </p:sp>
    </p:spTree>
    <p:extLst>
      <p:ext uri="{BB962C8B-B14F-4D97-AF65-F5344CB8AC3E}">
        <p14:creationId xmlns:p14="http://schemas.microsoft.com/office/powerpoint/2010/main" val="90035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Let’s talk numbers</a:t>
            </a:r>
          </a:p>
        </p:txBody>
      </p:sp>
    </p:spTree>
    <p:extLst>
      <p:ext uri="{BB962C8B-B14F-4D97-AF65-F5344CB8AC3E}">
        <p14:creationId xmlns:p14="http://schemas.microsoft.com/office/powerpoint/2010/main" val="79005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Let’s talk numbers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&gt; 10,000 cases heard each year in the UK superior courts</a:t>
            </a:r>
          </a:p>
        </p:txBody>
      </p:sp>
    </p:spTree>
    <p:extLst>
      <p:ext uri="{BB962C8B-B14F-4D97-AF65-F5344CB8AC3E}">
        <p14:creationId xmlns:p14="http://schemas.microsoft.com/office/powerpoint/2010/main" val="146426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Let’s talk numbers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&gt; 10,000 cases heard each year in the UK superior courts</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&lt; 15% of these cases are reported in any report series</a:t>
            </a:r>
          </a:p>
        </p:txBody>
      </p:sp>
    </p:spTree>
    <p:extLst>
      <p:ext uri="{BB962C8B-B14F-4D97-AF65-F5344CB8AC3E}">
        <p14:creationId xmlns:p14="http://schemas.microsoft.com/office/powerpoint/2010/main" val="32614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Let’s talk numbers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&gt; 10,000 cases heard each year in the UK superior courts</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&lt; 15% of these cases are reported in any report series</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9" y="476312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is an assumption that this is “all you need to know”</a:t>
            </a:r>
          </a:p>
        </p:txBody>
      </p:sp>
    </p:spTree>
    <p:extLst>
      <p:ext uri="{BB962C8B-B14F-4D97-AF65-F5344CB8AC3E}">
        <p14:creationId xmlns:p14="http://schemas.microsoft.com/office/powerpoint/2010/main" val="39469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2336"/>
            <a:ext cx="9369829" cy="876298"/>
          </a:xfrm>
        </p:spPr>
        <p:txBody>
          <a:bodyPr/>
          <a:lstStyle/>
          <a:p>
            <a:r>
              <a:rPr lang="en-GB" dirty="0"/>
              <a:t>40 years of UK law</a:t>
            </a:r>
          </a:p>
        </p:txBody>
      </p:sp>
      <p:pic>
        <p:nvPicPr>
          <p:cNvPr id="4" name="Picture 3">
            <a:extLst>
              <a:ext uri="{FF2B5EF4-FFF2-40B4-BE49-F238E27FC236}">
                <a16:creationId xmlns:a16="http://schemas.microsoft.com/office/drawing/2014/main" id="{51DD8780-B335-4403-B16C-7D77F840358C}"/>
              </a:ext>
            </a:extLst>
          </p:cNvPr>
          <p:cNvPicPr>
            <a:picLocks noChangeAspect="1"/>
          </p:cNvPicPr>
          <p:nvPr/>
        </p:nvPicPr>
        <p:blipFill>
          <a:blip r:embed="rId3"/>
          <a:stretch>
            <a:fillRect/>
          </a:stretch>
        </p:blipFill>
        <p:spPr>
          <a:xfrm>
            <a:off x="743578" y="1695701"/>
            <a:ext cx="10209125" cy="4935537"/>
          </a:xfrm>
          <a:prstGeom prst="rect">
            <a:avLst/>
          </a:prstGeom>
        </p:spPr>
      </p:pic>
    </p:spTree>
    <p:extLst>
      <p:ext uri="{BB962C8B-B14F-4D97-AF65-F5344CB8AC3E}">
        <p14:creationId xmlns:p14="http://schemas.microsoft.com/office/powerpoint/2010/main" val="5419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Recent changes at Justis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Justis was recently acquired by vLex</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two companies share the same vision - the need for innovation in our industry</a:t>
            </a:r>
          </a:p>
        </p:txBody>
      </p:sp>
    </p:spTree>
    <p:extLst>
      <p:ext uri="{BB962C8B-B14F-4D97-AF65-F5344CB8AC3E}">
        <p14:creationId xmlns:p14="http://schemas.microsoft.com/office/powerpoint/2010/main" val="143693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A few observations</a:t>
            </a:r>
          </a:p>
        </p:txBody>
      </p:sp>
    </p:spTree>
    <p:extLst>
      <p:ext uri="{BB962C8B-B14F-4D97-AF65-F5344CB8AC3E}">
        <p14:creationId xmlns:p14="http://schemas.microsoft.com/office/powerpoint/2010/main" val="77846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A few observations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Twice as many cases heard in the UK superior courts in recent years than 40 years ago, but reported cases remain flat</a:t>
            </a:r>
          </a:p>
        </p:txBody>
      </p:sp>
    </p:spTree>
    <p:extLst>
      <p:ext uri="{BB962C8B-B14F-4D97-AF65-F5344CB8AC3E}">
        <p14:creationId xmlns:p14="http://schemas.microsoft.com/office/powerpoint/2010/main" val="198291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A few observations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Twice as many cases heard in the UK superior courts in recent years than 40 years ago, but reported cases remain flat</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stats don’t include lower courts and tribunals – some have key decisions</a:t>
            </a:r>
          </a:p>
        </p:txBody>
      </p:sp>
    </p:spTree>
    <p:extLst>
      <p:ext uri="{BB962C8B-B14F-4D97-AF65-F5344CB8AC3E}">
        <p14:creationId xmlns:p14="http://schemas.microsoft.com/office/powerpoint/2010/main" val="276339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A few observations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Twice as many cases heard in the UK superior courts in recent years than 40 years ago, but reported cases remain flat</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stats don’t include lower courts and tribunals – some have key decisions</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9" y="476312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What happens to the other 85% of cases – so much of the law isn’t used</a:t>
            </a:r>
          </a:p>
        </p:txBody>
      </p:sp>
    </p:spTree>
    <p:extLst>
      <p:ext uri="{BB962C8B-B14F-4D97-AF65-F5344CB8AC3E}">
        <p14:creationId xmlns:p14="http://schemas.microsoft.com/office/powerpoint/2010/main" val="3159234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A few observations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Twice as many cases heard in the UK superior courts in recent years than 40 years ago, but reported cases remain flat</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stats don’t include lower courts and tribunals – some have key decisions</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9" y="476312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What happens to the other 85% of cases – so much of the law isn’t used</a:t>
            </a:r>
          </a:p>
        </p:txBody>
      </p:sp>
      <p:sp>
        <p:nvSpPr>
          <p:cNvPr id="9" name="TextBox 8">
            <a:extLst>
              <a:ext uri="{FF2B5EF4-FFF2-40B4-BE49-F238E27FC236}">
                <a16:creationId xmlns:a16="http://schemas.microsoft.com/office/drawing/2014/main" id="{02911BE1-53AB-45A7-931B-40D58AF51420}"/>
              </a:ext>
            </a:extLst>
          </p:cNvPr>
          <p:cNvSpPr txBox="1"/>
          <p:nvPr/>
        </p:nvSpPr>
        <p:spPr>
          <a:xfrm>
            <a:off x="838198" y="5663864"/>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Justis has around one million cases in its collections which have never been reported</a:t>
            </a:r>
          </a:p>
        </p:txBody>
      </p:sp>
    </p:spTree>
    <p:extLst>
      <p:ext uri="{BB962C8B-B14F-4D97-AF65-F5344CB8AC3E}">
        <p14:creationId xmlns:p14="http://schemas.microsoft.com/office/powerpoint/2010/main" val="185589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Tree>
    <p:extLst>
      <p:ext uri="{BB962C8B-B14F-4D97-AF65-F5344CB8AC3E}">
        <p14:creationId xmlns:p14="http://schemas.microsoft.com/office/powerpoint/2010/main" val="24460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Expensive</a:t>
            </a:r>
          </a:p>
        </p:txBody>
      </p:sp>
    </p:spTree>
    <p:extLst>
      <p:ext uri="{BB962C8B-B14F-4D97-AF65-F5344CB8AC3E}">
        <p14:creationId xmlns:p14="http://schemas.microsoft.com/office/powerpoint/2010/main" val="210968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Expensive – and guess who has to pay?</a:t>
            </a:r>
          </a:p>
        </p:txBody>
      </p:sp>
    </p:spTree>
    <p:extLst>
      <p:ext uri="{BB962C8B-B14F-4D97-AF65-F5344CB8AC3E}">
        <p14:creationId xmlns:p14="http://schemas.microsoft.com/office/powerpoint/2010/main" val="283564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Expensive – and guess who has to pay?</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Selections are made by people - Inherent bias</a:t>
            </a:r>
          </a:p>
        </p:txBody>
      </p:sp>
    </p:spTree>
    <p:extLst>
      <p:ext uri="{BB962C8B-B14F-4D97-AF65-F5344CB8AC3E}">
        <p14:creationId xmlns:p14="http://schemas.microsoft.com/office/powerpoint/2010/main" val="392659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Expensive – and guess who has to pay?</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Selections are made by people - Inherent bias</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9" y="476312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Other influences</a:t>
            </a:r>
          </a:p>
        </p:txBody>
      </p:sp>
    </p:spTree>
    <p:extLst>
      <p:ext uri="{BB962C8B-B14F-4D97-AF65-F5344CB8AC3E}">
        <p14:creationId xmlns:p14="http://schemas.microsoft.com/office/powerpoint/2010/main" val="186670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More about Justis</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Justis is a “legal content and technology” company based in London</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Since 1986 Justis has been involved in the electronic dissemination of legal authorities and in the building of legal research software</a:t>
            </a:r>
          </a:p>
        </p:txBody>
      </p:sp>
      <p:sp>
        <p:nvSpPr>
          <p:cNvPr id="5" name="TextBox 4">
            <a:extLst>
              <a:ext uri="{FF2B5EF4-FFF2-40B4-BE49-F238E27FC236}">
                <a16:creationId xmlns:a16="http://schemas.microsoft.com/office/drawing/2014/main" id="{4356B4D1-C2D2-4879-A586-56D7704647F8}"/>
              </a:ext>
            </a:extLst>
          </p:cNvPr>
          <p:cNvSpPr txBox="1"/>
          <p:nvPr/>
        </p:nvSpPr>
        <p:spPr>
          <a:xfrm>
            <a:off x="838198" y="4925258"/>
            <a:ext cx="1072197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Justis has undergone a big transformation in recent years, from simply providing case law to a provider of intelligent tools and technologies - to improve legal research.</a:t>
            </a:r>
          </a:p>
        </p:txBody>
      </p:sp>
    </p:spTree>
    <p:extLst>
      <p:ext uri="{BB962C8B-B14F-4D97-AF65-F5344CB8AC3E}">
        <p14:creationId xmlns:p14="http://schemas.microsoft.com/office/powerpoint/2010/main" val="1265216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Law Reporting – a human enterprise </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200" y="2901891"/>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Expensive – and guess who has to pay?</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8" y="3862390"/>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Selections are made by people - Inherent bias</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9" y="476312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Other influences</a:t>
            </a:r>
          </a:p>
        </p:txBody>
      </p:sp>
      <p:sp>
        <p:nvSpPr>
          <p:cNvPr id="9" name="TextBox 8">
            <a:extLst>
              <a:ext uri="{FF2B5EF4-FFF2-40B4-BE49-F238E27FC236}">
                <a16:creationId xmlns:a16="http://schemas.microsoft.com/office/drawing/2014/main" id="{D64DBA6E-E60E-4375-9C14-FD3C78DC11BA}"/>
              </a:ext>
            </a:extLst>
          </p:cNvPr>
          <p:cNvSpPr txBox="1"/>
          <p:nvPr/>
        </p:nvSpPr>
        <p:spPr>
          <a:xfrm>
            <a:off x="838198" y="5663864"/>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Not scalable</a:t>
            </a:r>
          </a:p>
        </p:txBody>
      </p:sp>
    </p:spTree>
    <p:extLst>
      <p:ext uri="{BB962C8B-B14F-4D97-AF65-F5344CB8AC3E}">
        <p14:creationId xmlns:p14="http://schemas.microsoft.com/office/powerpoint/2010/main" val="291111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Tree>
    <p:extLst>
      <p:ext uri="{BB962C8B-B14F-4D97-AF65-F5344CB8AC3E}">
        <p14:creationId xmlns:p14="http://schemas.microsoft.com/office/powerpoint/2010/main" val="129897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140999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6" y="3071139"/>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are lots of them – the volume is huge</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2298280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196" y="3771821"/>
            <a:ext cx="10721977"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Ignorantia</a:t>
            </a:r>
            <a:r>
              <a:rPr lang="en-US" sz="2000" i="1" dirty="0">
                <a:latin typeface="Arial" panose="020B0604020202020204" pitchFamily="34" charset="0"/>
                <a:cs typeface="Arial" panose="020B0604020202020204" pitchFamily="34" charset="0"/>
              </a:rPr>
              <a:t> juris non </a:t>
            </a:r>
            <a:r>
              <a:rPr lang="en-US" sz="2000" i="1" dirty="0" err="1">
                <a:latin typeface="Arial" panose="020B0604020202020204" pitchFamily="34" charset="0"/>
                <a:cs typeface="Arial" panose="020B0604020202020204" pitchFamily="34" charset="0"/>
              </a:rPr>
              <a:t>excusat</a:t>
            </a:r>
            <a:r>
              <a:rPr lang="en-US" sz="2000" i="1"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3C2ACA69-B7C1-4E65-9107-DFBE9B485EF6}"/>
              </a:ext>
            </a:extLst>
          </p:cNvPr>
          <p:cNvSpPr txBox="1"/>
          <p:nvPr/>
        </p:nvSpPr>
        <p:spPr>
          <a:xfrm>
            <a:off x="838196" y="3071139"/>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are lots of them – the volume is huge</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128872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196" y="3771821"/>
            <a:ext cx="10721977"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Ignorantia</a:t>
            </a:r>
            <a:r>
              <a:rPr lang="en-US" sz="2000" i="1" dirty="0">
                <a:latin typeface="Arial" panose="020B0604020202020204" pitchFamily="34" charset="0"/>
                <a:cs typeface="Arial" panose="020B0604020202020204" pitchFamily="34" charset="0"/>
              </a:rPr>
              <a:t> juris non </a:t>
            </a:r>
            <a:r>
              <a:rPr lang="en-US" sz="2000" i="1" dirty="0" err="1">
                <a:latin typeface="Arial" panose="020B0604020202020204" pitchFamily="34" charset="0"/>
                <a:cs typeface="Arial" panose="020B0604020202020204" pitchFamily="34" charset="0"/>
              </a:rPr>
              <a:t>excusat</a:t>
            </a:r>
            <a:r>
              <a:rPr lang="en-US" sz="2000" i="1"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ignorance of the law is not an excuse”</a:t>
            </a:r>
            <a:endParaRPr lang="en-US" sz="2000"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C2ACA69-B7C1-4E65-9107-DFBE9B485EF6}"/>
              </a:ext>
            </a:extLst>
          </p:cNvPr>
          <p:cNvSpPr txBox="1"/>
          <p:nvPr/>
        </p:nvSpPr>
        <p:spPr>
          <a:xfrm>
            <a:off x="838196" y="3071139"/>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are lots of them – the volume is huge</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67193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196" y="3771821"/>
            <a:ext cx="10721977"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Ignorantia</a:t>
            </a:r>
            <a:r>
              <a:rPr lang="en-US" sz="2000" i="1" dirty="0">
                <a:latin typeface="Arial" panose="020B0604020202020204" pitchFamily="34" charset="0"/>
                <a:cs typeface="Arial" panose="020B0604020202020204" pitchFamily="34" charset="0"/>
              </a:rPr>
              <a:t> juris non </a:t>
            </a:r>
            <a:r>
              <a:rPr lang="en-US" sz="2000" i="1" dirty="0" err="1">
                <a:latin typeface="Arial" panose="020B0604020202020204" pitchFamily="34" charset="0"/>
                <a:cs typeface="Arial" panose="020B0604020202020204" pitchFamily="34" charset="0"/>
              </a:rPr>
              <a:t>excusat</a:t>
            </a:r>
            <a:r>
              <a:rPr lang="en-US" sz="2000" i="1"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ignorance of the law is not an excuse”</a:t>
            </a:r>
            <a:endParaRPr lang="en-US" sz="2000"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C2ACA69-B7C1-4E65-9107-DFBE9B485EF6}"/>
              </a:ext>
            </a:extLst>
          </p:cNvPr>
          <p:cNvSpPr txBox="1"/>
          <p:nvPr/>
        </p:nvSpPr>
        <p:spPr>
          <a:xfrm>
            <a:off x="838196" y="3071139"/>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are lots of them – the volume is huge</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5" y="4472503"/>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So what is the answer?</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856708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How do we make sense of all this law?</a:t>
            </a:r>
          </a:p>
        </p:txBody>
      </p:sp>
      <p:sp>
        <p:nvSpPr>
          <p:cNvPr id="6" name="TextBox 5">
            <a:extLst>
              <a:ext uri="{FF2B5EF4-FFF2-40B4-BE49-F238E27FC236}">
                <a16:creationId xmlns:a16="http://schemas.microsoft.com/office/drawing/2014/main" id="{231FC031-E7CD-4DD3-AF26-DBF407C71737}"/>
              </a:ext>
            </a:extLst>
          </p:cNvPr>
          <p:cNvSpPr txBox="1"/>
          <p:nvPr/>
        </p:nvSpPr>
        <p:spPr>
          <a:xfrm>
            <a:off x="838196" y="3771821"/>
            <a:ext cx="10721977"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Ignorantia</a:t>
            </a:r>
            <a:r>
              <a:rPr lang="en-US" sz="2000" i="1" dirty="0">
                <a:latin typeface="Arial" panose="020B0604020202020204" pitchFamily="34" charset="0"/>
                <a:cs typeface="Arial" panose="020B0604020202020204" pitchFamily="34" charset="0"/>
              </a:rPr>
              <a:t> juris non </a:t>
            </a:r>
            <a:r>
              <a:rPr lang="en-US" sz="2000" i="1" dirty="0" err="1">
                <a:latin typeface="Arial" panose="020B0604020202020204" pitchFamily="34" charset="0"/>
                <a:cs typeface="Arial" panose="020B0604020202020204" pitchFamily="34" charset="0"/>
              </a:rPr>
              <a:t>excusat</a:t>
            </a:r>
            <a:r>
              <a:rPr lang="en-US" sz="2000" i="1"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ignorance of the law is not an excuse”</a:t>
            </a:r>
            <a:endParaRPr lang="en-US" sz="2000"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C2ACA69-B7C1-4E65-9107-DFBE9B485EF6}"/>
              </a:ext>
            </a:extLst>
          </p:cNvPr>
          <p:cNvSpPr txBox="1"/>
          <p:nvPr/>
        </p:nvSpPr>
        <p:spPr>
          <a:xfrm>
            <a:off x="838196" y="3071139"/>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are lots of them – the volume is huge</a:t>
            </a:r>
          </a:p>
        </p:txBody>
      </p:sp>
      <p:sp>
        <p:nvSpPr>
          <p:cNvPr id="8" name="TextBox 7">
            <a:extLst>
              <a:ext uri="{FF2B5EF4-FFF2-40B4-BE49-F238E27FC236}">
                <a16:creationId xmlns:a16="http://schemas.microsoft.com/office/drawing/2014/main" id="{7AF60287-6F4F-44DC-BDF0-33EFC195B5C5}"/>
              </a:ext>
            </a:extLst>
          </p:cNvPr>
          <p:cNvSpPr txBox="1"/>
          <p:nvPr/>
        </p:nvSpPr>
        <p:spPr>
          <a:xfrm>
            <a:off x="838195" y="4472503"/>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So what is the answer? Technology can help</a:t>
            </a:r>
          </a:p>
        </p:txBody>
      </p:sp>
      <p:sp>
        <p:nvSpPr>
          <p:cNvPr id="9" name="TextBox 8">
            <a:extLst>
              <a:ext uri="{FF2B5EF4-FFF2-40B4-BE49-F238E27FC236}">
                <a16:creationId xmlns:a16="http://schemas.microsoft.com/office/drawing/2014/main" id="{EDDCD6C3-ADAC-4BB3-964F-D02C7149093E}"/>
              </a:ext>
            </a:extLst>
          </p:cNvPr>
          <p:cNvSpPr txBox="1"/>
          <p:nvPr/>
        </p:nvSpPr>
        <p:spPr>
          <a:xfrm>
            <a:off x="838197" y="2370457"/>
            <a:ext cx="1072197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Judgments are raw and unstructured</a:t>
            </a:r>
          </a:p>
        </p:txBody>
      </p:sp>
    </p:spTree>
    <p:extLst>
      <p:ext uri="{BB962C8B-B14F-4D97-AF65-F5344CB8AC3E}">
        <p14:creationId xmlns:p14="http://schemas.microsoft.com/office/powerpoint/2010/main" val="2002483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Justis/vLex Intelligence Pipeline</a:t>
            </a:r>
          </a:p>
        </p:txBody>
      </p:sp>
      <p:pic>
        <p:nvPicPr>
          <p:cNvPr id="9" name="Picture 8">
            <a:extLst>
              <a:ext uri="{FF2B5EF4-FFF2-40B4-BE49-F238E27FC236}">
                <a16:creationId xmlns:a16="http://schemas.microsoft.com/office/drawing/2014/main" id="{F785F981-0B64-4C42-97C2-D6DADB9070E0}"/>
              </a:ext>
            </a:extLst>
          </p:cNvPr>
          <p:cNvPicPr>
            <a:picLocks noChangeAspect="1"/>
          </p:cNvPicPr>
          <p:nvPr/>
        </p:nvPicPr>
        <p:blipFill>
          <a:blip r:embed="rId3"/>
          <a:stretch>
            <a:fillRect/>
          </a:stretch>
        </p:blipFill>
        <p:spPr>
          <a:xfrm>
            <a:off x="2053542" y="1741179"/>
            <a:ext cx="7934520" cy="5027915"/>
          </a:xfrm>
          <a:prstGeom prst="rect">
            <a:avLst/>
          </a:prstGeom>
        </p:spPr>
      </p:pic>
    </p:spTree>
    <p:extLst>
      <p:ext uri="{BB962C8B-B14F-4D97-AF65-F5344CB8AC3E}">
        <p14:creationId xmlns:p14="http://schemas.microsoft.com/office/powerpoint/2010/main" val="3485408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BD0B2403-C0A2-450F-A3FE-CCA4A441ED25}"/>
              </a:ext>
            </a:extLst>
          </p:cNvPr>
          <p:cNvSpPr>
            <a:spLocks noGrp="1"/>
          </p:cNvSpPr>
          <p:nvPr>
            <p:ph type="title"/>
          </p:nvPr>
        </p:nvSpPr>
        <p:spPr>
          <a:xfrm>
            <a:off x="539496" y="402336"/>
            <a:ext cx="9369829" cy="876298"/>
          </a:xfrm>
        </p:spPr>
        <p:txBody>
          <a:bodyPr>
            <a:normAutofit/>
          </a:bodyPr>
          <a:lstStyle/>
          <a:p>
            <a:r>
              <a:rPr lang="en-GB" sz="4000" dirty="0"/>
              <a:t>The Justis Legal Taxonomy</a:t>
            </a:r>
          </a:p>
        </p:txBody>
      </p:sp>
      <p:sp>
        <p:nvSpPr>
          <p:cNvPr id="36" name="TextBox 35">
            <a:extLst>
              <a:ext uri="{FF2B5EF4-FFF2-40B4-BE49-F238E27FC236}">
                <a16:creationId xmlns:a16="http://schemas.microsoft.com/office/drawing/2014/main" id="{2D450AA5-2419-467D-87B6-2544C2F9C027}"/>
              </a:ext>
            </a:extLst>
          </p:cNvPr>
          <p:cNvSpPr txBox="1"/>
          <p:nvPr/>
        </p:nvSpPr>
        <p:spPr>
          <a:xfrm>
            <a:off x="941389" y="4408890"/>
            <a:ext cx="10721972"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 million cases consistently classified</a:t>
            </a:r>
          </a:p>
        </p:txBody>
      </p:sp>
      <p:sp>
        <p:nvSpPr>
          <p:cNvPr id="37" name="TextBox 36">
            <a:extLst>
              <a:ext uri="{FF2B5EF4-FFF2-40B4-BE49-F238E27FC236}">
                <a16:creationId xmlns:a16="http://schemas.microsoft.com/office/drawing/2014/main" id="{A5B967A7-D0A1-4AB0-9B27-2ABC17396B1D}"/>
              </a:ext>
            </a:extLst>
          </p:cNvPr>
          <p:cNvSpPr txBox="1"/>
          <p:nvPr/>
        </p:nvSpPr>
        <p:spPr>
          <a:xfrm>
            <a:off x="941384" y="2138316"/>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46 top level legal categories</a:t>
            </a:r>
          </a:p>
        </p:txBody>
      </p:sp>
      <p:sp>
        <p:nvSpPr>
          <p:cNvPr id="38" name="TextBox 37">
            <a:extLst>
              <a:ext uri="{FF2B5EF4-FFF2-40B4-BE49-F238E27FC236}">
                <a16:creationId xmlns:a16="http://schemas.microsoft.com/office/drawing/2014/main" id="{E160C71A-7215-427F-A1C6-0DE66122664E}"/>
              </a:ext>
            </a:extLst>
          </p:cNvPr>
          <p:cNvSpPr txBox="1"/>
          <p:nvPr/>
        </p:nvSpPr>
        <p:spPr>
          <a:xfrm>
            <a:off x="941384" y="2874578"/>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9 levels deep</a:t>
            </a:r>
          </a:p>
        </p:txBody>
      </p:sp>
      <p:sp>
        <p:nvSpPr>
          <p:cNvPr id="39" name="TextBox 38">
            <a:extLst>
              <a:ext uri="{FF2B5EF4-FFF2-40B4-BE49-F238E27FC236}">
                <a16:creationId xmlns:a16="http://schemas.microsoft.com/office/drawing/2014/main" id="{BF3502F7-D04C-4F29-97F6-A702F7E696A2}"/>
              </a:ext>
            </a:extLst>
          </p:cNvPr>
          <p:cNvSpPr txBox="1"/>
          <p:nvPr/>
        </p:nvSpPr>
        <p:spPr>
          <a:xfrm>
            <a:off x="941384" y="3641734"/>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1.5 million concepts and phrases</a:t>
            </a:r>
          </a:p>
        </p:txBody>
      </p:sp>
      <p:pic>
        <p:nvPicPr>
          <p:cNvPr id="40" name="Picture 39">
            <a:extLst>
              <a:ext uri="{FF2B5EF4-FFF2-40B4-BE49-F238E27FC236}">
                <a16:creationId xmlns:a16="http://schemas.microsoft.com/office/drawing/2014/main" id="{085C2DDE-F8EF-4B52-ADE1-07347FDF944F}"/>
              </a:ext>
            </a:extLst>
          </p:cNvPr>
          <p:cNvPicPr>
            <a:picLocks noChangeAspect="1"/>
          </p:cNvPicPr>
          <p:nvPr/>
        </p:nvPicPr>
        <p:blipFill>
          <a:blip r:embed="rId3"/>
          <a:stretch>
            <a:fillRect/>
          </a:stretch>
        </p:blipFill>
        <p:spPr>
          <a:xfrm>
            <a:off x="7271679" y="1656101"/>
            <a:ext cx="8020050" cy="4410075"/>
          </a:xfrm>
          <a:prstGeom prst="rect">
            <a:avLst/>
          </a:prstGeom>
        </p:spPr>
      </p:pic>
    </p:spTree>
    <p:extLst>
      <p:ext uri="{BB962C8B-B14F-4D97-AF65-F5344CB8AC3E}">
        <p14:creationId xmlns:p14="http://schemas.microsoft.com/office/powerpoint/2010/main" val="20166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B44C8BD-4777-4BA5-8494-302B22B70A2C}"/>
              </a:ext>
            </a:extLst>
          </p:cNvPr>
          <p:cNvSpPr>
            <a:spLocks noGrp="1"/>
          </p:cNvSpPr>
          <p:nvPr>
            <p:ph type="subTitle" idx="1"/>
          </p:nvPr>
        </p:nvSpPr>
        <p:spPr>
          <a:xfrm>
            <a:off x="838200" y="2091479"/>
            <a:ext cx="10753725" cy="3967992"/>
          </a:xfrm>
        </p:spPr>
        <p:txBody>
          <a:bodyPr numCol="6" spcCol="72000">
            <a:normAutofit/>
          </a:bodyPr>
          <a:lstStyle/>
          <a:p>
            <a:r>
              <a:rPr lang="en-GB" sz="1200" dirty="0"/>
              <a:t>Anguilla</a:t>
            </a:r>
          </a:p>
          <a:p>
            <a:r>
              <a:rPr lang="en-GB" sz="1200" dirty="0"/>
              <a:t>Antigua and Barbuda </a:t>
            </a:r>
          </a:p>
          <a:p>
            <a:r>
              <a:rPr lang="en-GB" sz="1200" dirty="0"/>
              <a:t>Australia  </a:t>
            </a:r>
          </a:p>
          <a:p>
            <a:r>
              <a:rPr lang="en-GB" sz="1200" dirty="0"/>
              <a:t>Bahamas</a:t>
            </a:r>
          </a:p>
          <a:p>
            <a:r>
              <a:rPr lang="en-GB" sz="1200" dirty="0"/>
              <a:t>Barbados </a:t>
            </a:r>
          </a:p>
          <a:p>
            <a:r>
              <a:rPr lang="en-GB" sz="1200" dirty="0"/>
              <a:t>Belize</a:t>
            </a:r>
          </a:p>
          <a:p>
            <a:r>
              <a:rPr lang="en-GB" sz="1200" dirty="0"/>
              <a:t>Bermuda </a:t>
            </a:r>
          </a:p>
          <a:p>
            <a:r>
              <a:rPr lang="en-GB" sz="1200" dirty="0"/>
              <a:t>British Virgin Islands</a:t>
            </a:r>
          </a:p>
          <a:p>
            <a:r>
              <a:rPr lang="en-GB" sz="1200" dirty="0"/>
              <a:t>Canada</a:t>
            </a:r>
          </a:p>
          <a:p>
            <a:r>
              <a:rPr lang="en-GB" sz="1200" dirty="0"/>
              <a:t>Cayman Islands</a:t>
            </a:r>
          </a:p>
          <a:p>
            <a:r>
              <a:rPr lang="en-GB" sz="1200" dirty="0"/>
              <a:t>Dominica</a:t>
            </a:r>
          </a:p>
          <a:p>
            <a:r>
              <a:rPr lang="en-GB" sz="1200" dirty="0"/>
              <a:t>European Union </a:t>
            </a:r>
          </a:p>
          <a:p>
            <a:r>
              <a:rPr lang="en-GB" sz="1200" dirty="0"/>
              <a:t>Grenada </a:t>
            </a:r>
          </a:p>
          <a:p>
            <a:r>
              <a:rPr lang="en-GB" sz="1200" dirty="0"/>
              <a:t>Guyana  </a:t>
            </a:r>
          </a:p>
          <a:p>
            <a:r>
              <a:rPr lang="en-GB" sz="1200" dirty="0"/>
              <a:t>Ireland </a:t>
            </a:r>
          </a:p>
          <a:p>
            <a:r>
              <a:rPr lang="en-GB" sz="1200" dirty="0"/>
              <a:t>Jamaica</a:t>
            </a:r>
          </a:p>
          <a:p>
            <a:r>
              <a:rPr lang="en-GB" sz="1200" dirty="0"/>
              <a:t>Jersey    </a:t>
            </a:r>
          </a:p>
          <a:p>
            <a:r>
              <a:rPr lang="en-GB" sz="1200" dirty="0"/>
              <a:t>Montserrat </a:t>
            </a:r>
          </a:p>
          <a:p>
            <a:r>
              <a:rPr lang="en-GB" sz="1200" dirty="0"/>
              <a:t>New Zealand </a:t>
            </a:r>
          </a:p>
          <a:p>
            <a:r>
              <a:rPr lang="en-GB" sz="1200" dirty="0"/>
              <a:t>Singapore</a:t>
            </a:r>
          </a:p>
          <a:p>
            <a:r>
              <a:rPr lang="en-GB" sz="1200" dirty="0"/>
              <a:t>St. Kitts and Nevis</a:t>
            </a:r>
          </a:p>
          <a:p>
            <a:r>
              <a:rPr lang="en-GB" sz="1200" dirty="0"/>
              <a:t>St. Lucia</a:t>
            </a:r>
          </a:p>
          <a:p>
            <a:r>
              <a:rPr lang="en-GB" sz="1200" dirty="0"/>
              <a:t>St. Vincent &amp; the Grenadines</a:t>
            </a:r>
          </a:p>
          <a:p>
            <a:r>
              <a:rPr lang="en-GB" sz="1200" dirty="0"/>
              <a:t>Trinidad and Tobago</a:t>
            </a:r>
          </a:p>
          <a:p>
            <a:r>
              <a:rPr lang="en-GB" sz="1200" dirty="0"/>
              <a:t>Turks and Caicos </a:t>
            </a:r>
          </a:p>
          <a:p>
            <a:r>
              <a:rPr lang="en-GB" sz="1200" dirty="0"/>
              <a:t>United Kingdom</a:t>
            </a:r>
          </a:p>
          <a:p>
            <a:endParaRPr lang="en-GB" sz="1200" dirty="0"/>
          </a:p>
        </p:txBody>
      </p:sp>
      <p:sp>
        <p:nvSpPr>
          <p:cNvPr id="5" name="Title 4">
            <a:extLst>
              <a:ext uri="{FF2B5EF4-FFF2-40B4-BE49-F238E27FC236}">
                <a16:creationId xmlns:a16="http://schemas.microsoft.com/office/drawing/2014/main" id="{EE2341E6-4838-42E5-B4D8-E4F000291DE2}"/>
              </a:ext>
            </a:extLst>
          </p:cNvPr>
          <p:cNvSpPr>
            <a:spLocks noGrp="1"/>
          </p:cNvSpPr>
          <p:nvPr>
            <p:ph type="title"/>
          </p:nvPr>
        </p:nvSpPr>
        <p:spPr>
          <a:xfrm>
            <a:off x="804644" y="675405"/>
            <a:ext cx="10753725" cy="876298"/>
          </a:xfrm>
        </p:spPr>
        <p:txBody>
          <a:bodyPr>
            <a:noAutofit/>
          </a:bodyPr>
          <a:lstStyle/>
          <a:p>
            <a:r>
              <a:rPr lang="en-US" sz="4400" dirty="0"/>
              <a:t>The largest collection of</a:t>
            </a:r>
            <a:br>
              <a:rPr lang="en-US" sz="4400" dirty="0"/>
            </a:br>
            <a:r>
              <a:rPr lang="en-US" sz="4400" dirty="0"/>
              <a:t>common law cases and legislation</a:t>
            </a:r>
          </a:p>
        </p:txBody>
      </p:sp>
    </p:spTree>
    <p:extLst>
      <p:ext uri="{BB962C8B-B14F-4D97-AF65-F5344CB8AC3E}">
        <p14:creationId xmlns:p14="http://schemas.microsoft.com/office/powerpoint/2010/main" val="1269148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Simple, effective tools</a:t>
            </a:r>
          </a:p>
        </p:txBody>
      </p:sp>
      <p:pic>
        <p:nvPicPr>
          <p:cNvPr id="4" name="Picture 3">
            <a:extLst>
              <a:ext uri="{FF2B5EF4-FFF2-40B4-BE49-F238E27FC236}">
                <a16:creationId xmlns:a16="http://schemas.microsoft.com/office/drawing/2014/main" id="{CB340FBF-7945-4E41-B686-7AF87BA54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265" y="2294250"/>
            <a:ext cx="7201470" cy="3782649"/>
          </a:xfrm>
          <a:prstGeom prst="rect">
            <a:avLst/>
          </a:prstGeom>
        </p:spPr>
      </p:pic>
    </p:spTree>
    <p:extLst>
      <p:ext uri="{BB962C8B-B14F-4D97-AF65-F5344CB8AC3E}">
        <p14:creationId xmlns:p14="http://schemas.microsoft.com/office/powerpoint/2010/main" val="3479000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3FA7F-355F-49D5-BC2A-2B9A3249392C}"/>
              </a:ext>
            </a:extLst>
          </p:cNvPr>
          <p:cNvSpPr txBox="1">
            <a:spLocks/>
          </p:cNvSpPr>
          <p:nvPr/>
        </p:nvSpPr>
        <p:spPr>
          <a:xfrm>
            <a:off x="838200" y="1961562"/>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1.3M 	cases</a:t>
            </a:r>
          </a:p>
        </p:txBody>
      </p:sp>
      <p:sp>
        <p:nvSpPr>
          <p:cNvPr id="5" name="Title 1">
            <a:extLst>
              <a:ext uri="{FF2B5EF4-FFF2-40B4-BE49-F238E27FC236}">
                <a16:creationId xmlns:a16="http://schemas.microsoft.com/office/drawing/2014/main" id="{A45E9D66-E640-4610-8ACB-9C65D5118039}"/>
              </a:ext>
            </a:extLst>
          </p:cNvPr>
          <p:cNvSpPr txBox="1">
            <a:spLocks/>
          </p:cNvSpPr>
          <p:nvPr/>
        </p:nvSpPr>
        <p:spPr>
          <a:xfrm>
            <a:off x="838198" y="2573031"/>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60k	statutes</a:t>
            </a:r>
          </a:p>
        </p:txBody>
      </p:sp>
      <p:sp>
        <p:nvSpPr>
          <p:cNvPr id="6" name="Title 1">
            <a:extLst>
              <a:ext uri="{FF2B5EF4-FFF2-40B4-BE49-F238E27FC236}">
                <a16:creationId xmlns:a16="http://schemas.microsoft.com/office/drawing/2014/main" id="{8664D8B5-FAA4-4B4A-A5E4-CE1A89634358}"/>
              </a:ext>
            </a:extLst>
          </p:cNvPr>
          <p:cNvSpPr txBox="1">
            <a:spLocks/>
          </p:cNvSpPr>
          <p:nvPr/>
        </p:nvSpPr>
        <p:spPr>
          <a:xfrm>
            <a:off x="838199" y="3184500"/>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150k 	statutory instruments</a:t>
            </a:r>
          </a:p>
        </p:txBody>
      </p:sp>
      <p:sp>
        <p:nvSpPr>
          <p:cNvPr id="7" name="Title 1">
            <a:extLst>
              <a:ext uri="{FF2B5EF4-FFF2-40B4-BE49-F238E27FC236}">
                <a16:creationId xmlns:a16="http://schemas.microsoft.com/office/drawing/2014/main" id="{CA7395A0-BC64-4E9E-89E9-BE0C12E09BCD}"/>
              </a:ext>
            </a:extLst>
          </p:cNvPr>
          <p:cNvSpPr txBox="1">
            <a:spLocks/>
          </p:cNvSpPr>
          <p:nvPr/>
        </p:nvSpPr>
        <p:spPr>
          <a:xfrm>
            <a:off x="838198" y="3795969"/>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1.4k 	courts</a:t>
            </a:r>
          </a:p>
        </p:txBody>
      </p:sp>
      <p:sp>
        <p:nvSpPr>
          <p:cNvPr id="8" name="Title 1">
            <a:extLst>
              <a:ext uri="{FF2B5EF4-FFF2-40B4-BE49-F238E27FC236}">
                <a16:creationId xmlns:a16="http://schemas.microsoft.com/office/drawing/2014/main" id="{C09A04E7-E026-4A28-A1DE-CA536B73A025}"/>
              </a:ext>
            </a:extLst>
          </p:cNvPr>
          <p:cNvSpPr txBox="1">
            <a:spLocks/>
          </p:cNvSpPr>
          <p:nvPr/>
        </p:nvSpPr>
        <p:spPr>
          <a:xfrm>
            <a:off x="838198" y="4407438"/>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300k 	subject terms</a:t>
            </a:r>
          </a:p>
        </p:txBody>
      </p:sp>
      <p:sp>
        <p:nvSpPr>
          <p:cNvPr id="9" name="Title 1">
            <a:extLst>
              <a:ext uri="{FF2B5EF4-FFF2-40B4-BE49-F238E27FC236}">
                <a16:creationId xmlns:a16="http://schemas.microsoft.com/office/drawing/2014/main" id="{D2F2FBC5-4D3F-4D16-B6F5-9B5139860560}"/>
              </a:ext>
            </a:extLst>
          </p:cNvPr>
          <p:cNvSpPr txBox="1">
            <a:spLocks/>
          </p:cNvSpPr>
          <p:nvPr/>
        </p:nvSpPr>
        <p:spPr>
          <a:xfrm>
            <a:off x="838198" y="5018907"/>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1k 	report series</a:t>
            </a:r>
          </a:p>
        </p:txBody>
      </p:sp>
      <p:sp>
        <p:nvSpPr>
          <p:cNvPr id="10" name="Title 1">
            <a:extLst>
              <a:ext uri="{FF2B5EF4-FFF2-40B4-BE49-F238E27FC236}">
                <a16:creationId xmlns:a16="http://schemas.microsoft.com/office/drawing/2014/main" id="{6E2284FC-AF73-4590-AD6C-2F5E06AEB1DB}"/>
              </a:ext>
            </a:extLst>
          </p:cNvPr>
          <p:cNvSpPr txBox="1">
            <a:spLocks/>
          </p:cNvSpPr>
          <p:nvPr/>
        </p:nvSpPr>
        <p:spPr>
          <a:xfrm>
            <a:off x="838198" y="5630376"/>
            <a:ext cx="9369829" cy="48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000" dirty="0"/>
              <a:t>180M 	relationships</a:t>
            </a:r>
          </a:p>
        </p:txBody>
      </p:sp>
      <p:sp>
        <p:nvSpPr>
          <p:cNvPr id="11" name="Oval 10">
            <a:extLst>
              <a:ext uri="{FF2B5EF4-FFF2-40B4-BE49-F238E27FC236}">
                <a16:creationId xmlns:a16="http://schemas.microsoft.com/office/drawing/2014/main" id="{0F4E16BD-2C56-421F-9BAD-37C43A5342DA}"/>
              </a:ext>
            </a:extLst>
          </p:cNvPr>
          <p:cNvSpPr/>
          <p:nvPr/>
        </p:nvSpPr>
        <p:spPr>
          <a:xfrm>
            <a:off x="7150787" y="4717960"/>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C5E11BC-57EF-4807-80DA-25013D0CFE77}"/>
              </a:ext>
            </a:extLst>
          </p:cNvPr>
          <p:cNvSpPr/>
          <p:nvPr/>
        </p:nvSpPr>
        <p:spPr>
          <a:xfrm>
            <a:off x="9001358" y="5470690"/>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3754ACF-0651-4131-A0E0-97F51529C94D}"/>
              </a:ext>
            </a:extLst>
          </p:cNvPr>
          <p:cNvSpPr/>
          <p:nvPr/>
        </p:nvSpPr>
        <p:spPr>
          <a:xfrm>
            <a:off x="6933326" y="3041078"/>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E772B79-C0CF-4216-8851-17C4A63980FA}"/>
              </a:ext>
            </a:extLst>
          </p:cNvPr>
          <p:cNvSpPr/>
          <p:nvPr/>
        </p:nvSpPr>
        <p:spPr>
          <a:xfrm>
            <a:off x="10104788" y="4003253"/>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5CDD9C3-7837-4258-9D56-D20C65B288E2}"/>
              </a:ext>
            </a:extLst>
          </p:cNvPr>
          <p:cNvSpPr/>
          <p:nvPr/>
        </p:nvSpPr>
        <p:spPr>
          <a:xfrm>
            <a:off x="11389995" y="5954964"/>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44B6A19-17F1-43A6-B9F3-5AF3F729C731}"/>
              </a:ext>
            </a:extLst>
          </p:cNvPr>
          <p:cNvSpPr/>
          <p:nvPr/>
        </p:nvSpPr>
        <p:spPr>
          <a:xfrm>
            <a:off x="6860487" y="6044137"/>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B335EFF-C9DC-441D-9678-C1B9E9F2286E}"/>
              </a:ext>
            </a:extLst>
          </p:cNvPr>
          <p:cNvSpPr/>
          <p:nvPr/>
        </p:nvSpPr>
        <p:spPr>
          <a:xfrm>
            <a:off x="8145618" y="1655843"/>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2F40DA-BEA5-4485-A644-14877628C516}"/>
              </a:ext>
            </a:extLst>
          </p:cNvPr>
          <p:cNvSpPr/>
          <p:nvPr/>
        </p:nvSpPr>
        <p:spPr>
          <a:xfrm>
            <a:off x="11596472" y="1999264"/>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4E9E8D4A-9F52-48F1-BEA3-DA7645FDE7DA}"/>
              </a:ext>
            </a:extLst>
          </p:cNvPr>
          <p:cNvCxnSpPr>
            <a:cxnSpLocks/>
          </p:cNvCxnSpPr>
          <p:nvPr/>
        </p:nvCxnSpPr>
        <p:spPr>
          <a:xfrm>
            <a:off x="8251647" y="1763307"/>
            <a:ext cx="1078530" cy="5429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198DB73-C646-4065-9CD1-1E3307B7C134}"/>
              </a:ext>
            </a:extLst>
          </p:cNvPr>
          <p:cNvSpPr/>
          <p:nvPr/>
        </p:nvSpPr>
        <p:spPr>
          <a:xfrm>
            <a:off x="9225797" y="2208233"/>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7D032809-D45E-4DC5-A2DE-9D4F4A99DFF9}"/>
              </a:ext>
            </a:extLst>
          </p:cNvPr>
          <p:cNvCxnSpPr>
            <a:cxnSpLocks/>
          </p:cNvCxnSpPr>
          <p:nvPr/>
        </p:nvCxnSpPr>
        <p:spPr>
          <a:xfrm flipH="1">
            <a:off x="8445691" y="2310714"/>
            <a:ext cx="879541" cy="15242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C20E3BB-16BB-4BBB-ABE8-77BF9C230321}"/>
              </a:ext>
            </a:extLst>
          </p:cNvPr>
          <p:cNvSpPr/>
          <p:nvPr/>
        </p:nvSpPr>
        <p:spPr>
          <a:xfrm>
            <a:off x="8331237" y="3747019"/>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8446E2C-BB01-4A9A-A6FE-B15AD18656CD}"/>
              </a:ext>
            </a:extLst>
          </p:cNvPr>
          <p:cNvCxnSpPr>
            <a:cxnSpLocks/>
          </p:cNvCxnSpPr>
          <p:nvPr/>
        </p:nvCxnSpPr>
        <p:spPr>
          <a:xfrm>
            <a:off x="9325232" y="2316879"/>
            <a:ext cx="877330" cy="1789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D5D8C6-5D62-4BB3-AB9A-A8FC900EB98E}"/>
              </a:ext>
            </a:extLst>
          </p:cNvPr>
          <p:cNvCxnSpPr>
            <a:cxnSpLocks/>
          </p:cNvCxnSpPr>
          <p:nvPr/>
        </p:nvCxnSpPr>
        <p:spPr>
          <a:xfrm flipH="1">
            <a:off x="10206681" y="2100649"/>
            <a:ext cx="1495169" cy="2010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FDCFFD-F3AA-4795-A8CE-1AF3088F0009}"/>
              </a:ext>
            </a:extLst>
          </p:cNvPr>
          <p:cNvCxnSpPr>
            <a:cxnSpLocks/>
          </p:cNvCxnSpPr>
          <p:nvPr/>
        </p:nvCxnSpPr>
        <p:spPr>
          <a:xfrm flipH="1">
            <a:off x="7035114" y="2306595"/>
            <a:ext cx="2281882" cy="8361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92696A-61BB-4FB4-9932-C7774D637E71}"/>
              </a:ext>
            </a:extLst>
          </p:cNvPr>
          <p:cNvCxnSpPr>
            <a:cxnSpLocks/>
            <a:stCxn id="22" idx="3"/>
          </p:cNvCxnSpPr>
          <p:nvPr/>
        </p:nvCxnSpPr>
        <p:spPr>
          <a:xfrm flipH="1">
            <a:off x="7257535" y="3923258"/>
            <a:ext cx="1103940" cy="9041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11531C4-BDBD-4731-9F95-96E9125CDBEE}"/>
              </a:ext>
            </a:extLst>
          </p:cNvPr>
          <p:cNvCxnSpPr>
            <a:cxnSpLocks/>
          </p:cNvCxnSpPr>
          <p:nvPr/>
        </p:nvCxnSpPr>
        <p:spPr>
          <a:xfrm flipH="1" flipV="1">
            <a:off x="7249297" y="4819135"/>
            <a:ext cx="1853514" cy="7578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23F979-BDFE-4D5E-BBA6-56A51E5CF86F}"/>
              </a:ext>
            </a:extLst>
          </p:cNvPr>
          <p:cNvCxnSpPr>
            <a:cxnSpLocks/>
          </p:cNvCxnSpPr>
          <p:nvPr/>
        </p:nvCxnSpPr>
        <p:spPr>
          <a:xfrm flipH="1" flipV="1">
            <a:off x="8435414" y="3834923"/>
            <a:ext cx="654908" cy="1721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0EFBEC-E6C4-4A4E-916D-BB3245D4B0FF}"/>
              </a:ext>
            </a:extLst>
          </p:cNvPr>
          <p:cNvCxnSpPr>
            <a:cxnSpLocks/>
          </p:cNvCxnSpPr>
          <p:nvPr/>
        </p:nvCxnSpPr>
        <p:spPr>
          <a:xfrm>
            <a:off x="10219038" y="4114800"/>
            <a:ext cx="1268627" cy="19441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28E21A-8457-4151-9F72-50C71A8C1A04}"/>
              </a:ext>
            </a:extLst>
          </p:cNvPr>
          <p:cNvCxnSpPr>
            <a:cxnSpLocks/>
          </p:cNvCxnSpPr>
          <p:nvPr/>
        </p:nvCxnSpPr>
        <p:spPr>
          <a:xfrm flipV="1">
            <a:off x="9102811" y="4106563"/>
            <a:ext cx="1103871" cy="14704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2AD033-157F-4D23-B1AC-A867104D7F13}"/>
              </a:ext>
            </a:extLst>
          </p:cNvPr>
          <p:cNvCxnSpPr>
            <a:cxnSpLocks/>
          </p:cNvCxnSpPr>
          <p:nvPr/>
        </p:nvCxnSpPr>
        <p:spPr>
          <a:xfrm flipV="1">
            <a:off x="6956854" y="4831492"/>
            <a:ext cx="296562" cy="13180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05AA5D-5916-4A40-92C4-CCD622BD64E9}"/>
              </a:ext>
            </a:extLst>
          </p:cNvPr>
          <p:cNvCxnSpPr>
            <a:cxnSpLocks/>
          </p:cNvCxnSpPr>
          <p:nvPr/>
        </p:nvCxnSpPr>
        <p:spPr>
          <a:xfrm flipH="1">
            <a:off x="7035114" y="1754660"/>
            <a:ext cx="1210963" cy="13921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9CC618-87C5-4A99-87BB-414102CA0AC5}"/>
              </a:ext>
            </a:extLst>
          </p:cNvPr>
          <p:cNvCxnSpPr>
            <a:cxnSpLocks/>
          </p:cNvCxnSpPr>
          <p:nvPr/>
        </p:nvCxnSpPr>
        <p:spPr>
          <a:xfrm flipH="1" flipV="1">
            <a:off x="7030996" y="3146854"/>
            <a:ext cx="1404550" cy="7043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C03BC9-5676-42BC-A458-E786DCF431A7}"/>
              </a:ext>
            </a:extLst>
          </p:cNvPr>
          <p:cNvCxnSpPr>
            <a:cxnSpLocks/>
          </p:cNvCxnSpPr>
          <p:nvPr/>
        </p:nvCxnSpPr>
        <p:spPr>
          <a:xfrm flipH="1">
            <a:off x="6953900" y="5574164"/>
            <a:ext cx="2154417" cy="575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itle 2">
            <a:extLst>
              <a:ext uri="{FF2B5EF4-FFF2-40B4-BE49-F238E27FC236}">
                <a16:creationId xmlns:a16="http://schemas.microsoft.com/office/drawing/2014/main" id="{BD0B2403-C0A2-450F-A3FE-CCA4A441ED25}"/>
              </a:ext>
            </a:extLst>
          </p:cNvPr>
          <p:cNvSpPr>
            <a:spLocks noGrp="1"/>
          </p:cNvSpPr>
          <p:nvPr>
            <p:ph type="title"/>
          </p:nvPr>
        </p:nvSpPr>
        <p:spPr>
          <a:xfrm>
            <a:off x="539496" y="402336"/>
            <a:ext cx="9369829" cy="876298"/>
          </a:xfrm>
        </p:spPr>
        <p:txBody>
          <a:bodyPr>
            <a:normAutofit/>
          </a:bodyPr>
          <a:lstStyle/>
          <a:p>
            <a:r>
              <a:rPr lang="en-GB" sz="4000" dirty="0"/>
              <a:t>The Justis/vLex Legal Graph</a:t>
            </a:r>
          </a:p>
        </p:txBody>
      </p:sp>
    </p:spTree>
    <p:extLst>
      <p:ext uri="{BB962C8B-B14F-4D97-AF65-F5344CB8AC3E}">
        <p14:creationId xmlns:p14="http://schemas.microsoft.com/office/powerpoint/2010/main" val="83175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Your data</a:t>
            </a:r>
          </a:p>
        </p:txBody>
      </p:sp>
      <p:pic>
        <p:nvPicPr>
          <p:cNvPr id="9" name="Picture 8">
            <a:extLst>
              <a:ext uri="{FF2B5EF4-FFF2-40B4-BE49-F238E27FC236}">
                <a16:creationId xmlns:a16="http://schemas.microsoft.com/office/drawing/2014/main" id="{F785F981-0B64-4C42-97C2-D6DADB9070E0}"/>
              </a:ext>
            </a:extLst>
          </p:cNvPr>
          <p:cNvPicPr>
            <a:picLocks noChangeAspect="1"/>
          </p:cNvPicPr>
          <p:nvPr/>
        </p:nvPicPr>
        <p:blipFill>
          <a:blip r:embed="rId3"/>
          <a:stretch>
            <a:fillRect/>
          </a:stretch>
        </p:blipFill>
        <p:spPr>
          <a:xfrm>
            <a:off x="2053542" y="1741179"/>
            <a:ext cx="7934520" cy="5027915"/>
          </a:xfrm>
          <a:prstGeom prst="rect">
            <a:avLst/>
          </a:prstGeom>
        </p:spPr>
      </p:pic>
    </p:spTree>
    <p:extLst>
      <p:ext uri="{BB962C8B-B14F-4D97-AF65-F5344CB8AC3E}">
        <p14:creationId xmlns:p14="http://schemas.microsoft.com/office/powerpoint/2010/main" val="2707257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BD0B2403-C0A2-450F-A3FE-CCA4A441ED25}"/>
              </a:ext>
            </a:extLst>
          </p:cNvPr>
          <p:cNvSpPr>
            <a:spLocks noGrp="1"/>
          </p:cNvSpPr>
          <p:nvPr>
            <p:ph type="title"/>
          </p:nvPr>
        </p:nvSpPr>
        <p:spPr>
          <a:xfrm>
            <a:off x="539496" y="402336"/>
            <a:ext cx="9369829" cy="876298"/>
          </a:xfrm>
        </p:spPr>
        <p:txBody>
          <a:bodyPr>
            <a:normAutofit/>
          </a:bodyPr>
          <a:lstStyle/>
          <a:p>
            <a:r>
              <a:rPr lang="en-GB" sz="4000" dirty="0"/>
              <a:t>Hybrid Legal Graph</a:t>
            </a:r>
          </a:p>
        </p:txBody>
      </p:sp>
      <p:cxnSp>
        <p:nvCxnSpPr>
          <p:cNvPr id="36" name="Straight Connector 35">
            <a:extLst>
              <a:ext uri="{FF2B5EF4-FFF2-40B4-BE49-F238E27FC236}">
                <a16:creationId xmlns:a16="http://schemas.microsoft.com/office/drawing/2014/main" id="{17A48AA7-222A-4347-ABED-3607199B52AF}"/>
              </a:ext>
            </a:extLst>
          </p:cNvPr>
          <p:cNvCxnSpPr>
            <a:cxnSpLocks/>
          </p:cNvCxnSpPr>
          <p:nvPr/>
        </p:nvCxnSpPr>
        <p:spPr>
          <a:xfrm>
            <a:off x="1117697" y="2030436"/>
            <a:ext cx="4798015" cy="924077"/>
          </a:xfrm>
          <a:prstGeom prst="line">
            <a:avLst/>
          </a:prstGeom>
          <a:ln w="28575">
            <a:gradFill>
              <a:gsLst>
                <a:gs pos="100000">
                  <a:schemeClr val="accent1">
                    <a:lumMod val="5000"/>
                    <a:lumOff val="95000"/>
                  </a:schemeClr>
                </a:gs>
                <a:gs pos="65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09E8BE2E-3B5E-455B-A32C-FB405453AD8E}"/>
              </a:ext>
            </a:extLst>
          </p:cNvPr>
          <p:cNvGrpSpPr/>
          <p:nvPr/>
        </p:nvGrpSpPr>
        <p:grpSpPr>
          <a:xfrm>
            <a:off x="5769918" y="1496453"/>
            <a:ext cx="4942462" cy="4594771"/>
            <a:chOff x="6860487" y="1853551"/>
            <a:chExt cx="4942462" cy="4594771"/>
          </a:xfrm>
        </p:grpSpPr>
        <p:sp>
          <p:nvSpPr>
            <p:cNvPr id="38" name="Oval 37">
              <a:extLst>
                <a:ext uri="{FF2B5EF4-FFF2-40B4-BE49-F238E27FC236}">
                  <a16:creationId xmlns:a16="http://schemas.microsoft.com/office/drawing/2014/main" id="{114CAF17-594C-4657-A5E4-CB19CDD8D307}"/>
                </a:ext>
              </a:extLst>
            </p:cNvPr>
            <p:cNvSpPr/>
            <p:nvPr/>
          </p:nvSpPr>
          <p:spPr>
            <a:xfrm>
              <a:off x="7150787" y="4915668"/>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56FB1E1-622B-4053-9692-ED3588C348A2}"/>
                </a:ext>
              </a:extLst>
            </p:cNvPr>
            <p:cNvSpPr/>
            <p:nvPr/>
          </p:nvSpPr>
          <p:spPr>
            <a:xfrm>
              <a:off x="9001358" y="5668398"/>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96C1D8A-6170-4909-ABFC-0961F824B6B4}"/>
                </a:ext>
              </a:extLst>
            </p:cNvPr>
            <p:cNvSpPr/>
            <p:nvPr/>
          </p:nvSpPr>
          <p:spPr>
            <a:xfrm>
              <a:off x="6933326" y="3238786"/>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31D5B6A-0B84-4F1B-92F7-9347ED47ED41}"/>
                </a:ext>
              </a:extLst>
            </p:cNvPr>
            <p:cNvSpPr/>
            <p:nvPr/>
          </p:nvSpPr>
          <p:spPr>
            <a:xfrm>
              <a:off x="10104788" y="4200961"/>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73C82494-FD1C-41A3-8FE5-2FAD36635F8B}"/>
                </a:ext>
              </a:extLst>
            </p:cNvPr>
            <p:cNvSpPr/>
            <p:nvPr/>
          </p:nvSpPr>
          <p:spPr>
            <a:xfrm>
              <a:off x="11389995" y="6152672"/>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7587E5CB-C1C6-40DA-9236-4BFC73127749}"/>
                </a:ext>
              </a:extLst>
            </p:cNvPr>
            <p:cNvSpPr/>
            <p:nvPr/>
          </p:nvSpPr>
          <p:spPr>
            <a:xfrm>
              <a:off x="6860487" y="6241845"/>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01ED1C3-1C1D-4E5A-9181-A989093F3133}"/>
                </a:ext>
              </a:extLst>
            </p:cNvPr>
            <p:cNvSpPr/>
            <p:nvPr/>
          </p:nvSpPr>
          <p:spPr>
            <a:xfrm>
              <a:off x="8145618" y="1853551"/>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8D588E20-5922-4992-9EFF-0481D48DDF19}"/>
                </a:ext>
              </a:extLst>
            </p:cNvPr>
            <p:cNvSpPr/>
            <p:nvPr/>
          </p:nvSpPr>
          <p:spPr>
            <a:xfrm>
              <a:off x="11596472" y="2196972"/>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0508DC8C-3733-4628-B72F-CF84274C7029}"/>
                </a:ext>
              </a:extLst>
            </p:cNvPr>
            <p:cNvCxnSpPr>
              <a:cxnSpLocks/>
            </p:cNvCxnSpPr>
            <p:nvPr/>
          </p:nvCxnSpPr>
          <p:spPr>
            <a:xfrm>
              <a:off x="8251647" y="1961015"/>
              <a:ext cx="1078530" cy="5429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8A80182-7487-4144-80BB-10F4BD1FC001}"/>
                </a:ext>
              </a:extLst>
            </p:cNvPr>
            <p:cNvSpPr/>
            <p:nvPr/>
          </p:nvSpPr>
          <p:spPr>
            <a:xfrm>
              <a:off x="9225797" y="2405941"/>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1E973C7A-CCE0-4110-A92E-BD8BF37D273D}"/>
                </a:ext>
              </a:extLst>
            </p:cNvPr>
            <p:cNvCxnSpPr>
              <a:cxnSpLocks/>
            </p:cNvCxnSpPr>
            <p:nvPr/>
          </p:nvCxnSpPr>
          <p:spPr>
            <a:xfrm flipH="1">
              <a:off x="8445691" y="2508422"/>
              <a:ext cx="879541" cy="15242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F350FBB-4C58-447D-BD8B-AC8FDABBF596}"/>
                </a:ext>
              </a:extLst>
            </p:cNvPr>
            <p:cNvSpPr/>
            <p:nvPr/>
          </p:nvSpPr>
          <p:spPr>
            <a:xfrm>
              <a:off x="8331237" y="3944727"/>
              <a:ext cx="206477" cy="20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494EBB10-F2FD-4C89-802E-6E4EC0BF6417}"/>
                </a:ext>
              </a:extLst>
            </p:cNvPr>
            <p:cNvCxnSpPr>
              <a:cxnSpLocks/>
            </p:cNvCxnSpPr>
            <p:nvPr/>
          </p:nvCxnSpPr>
          <p:spPr>
            <a:xfrm>
              <a:off x="9325232" y="2514587"/>
              <a:ext cx="877330" cy="17896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EFA53CF-9CEF-4F28-A8E9-CD7BD42B029E}"/>
                </a:ext>
              </a:extLst>
            </p:cNvPr>
            <p:cNvCxnSpPr>
              <a:cxnSpLocks/>
            </p:cNvCxnSpPr>
            <p:nvPr/>
          </p:nvCxnSpPr>
          <p:spPr>
            <a:xfrm flipH="1">
              <a:off x="10206681" y="2298357"/>
              <a:ext cx="1495169" cy="2010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E0243B-7370-45E9-9E7F-9F4A47AD47D7}"/>
                </a:ext>
              </a:extLst>
            </p:cNvPr>
            <p:cNvCxnSpPr>
              <a:cxnSpLocks/>
            </p:cNvCxnSpPr>
            <p:nvPr/>
          </p:nvCxnSpPr>
          <p:spPr>
            <a:xfrm flipH="1">
              <a:off x="7035114" y="2504303"/>
              <a:ext cx="2281882" cy="8361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8416921-B747-49FB-A579-D55EC10DEB9B}"/>
                </a:ext>
              </a:extLst>
            </p:cNvPr>
            <p:cNvCxnSpPr>
              <a:cxnSpLocks/>
              <a:stCxn id="49" idx="3"/>
            </p:cNvCxnSpPr>
            <p:nvPr/>
          </p:nvCxnSpPr>
          <p:spPr>
            <a:xfrm flipH="1">
              <a:off x="7257535" y="4120966"/>
              <a:ext cx="1103940" cy="9041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E37A38-1A3E-4458-B81B-CD21F43D3B9C}"/>
                </a:ext>
              </a:extLst>
            </p:cNvPr>
            <p:cNvCxnSpPr>
              <a:cxnSpLocks/>
            </p:cNvCxnSpPr>
            <p:nvPr/>
          </p:nvCxnSpPr>
          <p:spPr>
            <a:xfrm flipH="1" flipV="1">
              <a:off x="7249297" y="5016843"/>
              <a:ext cx="1853514" cy="7578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F56E53C-7C42-494B-BFA2-B00D1DE131FE}"/>
                </a:ext>
              </a:extLst>
            </p:cNvPr>
            <p:cNvCxnSpPr>
              <a:cxnSpLocks/>
            </p:cNvCxnSpPr>
            <p:nvPr/>
          </p:nvCxnSpPr>
          <p:spPr>
            <a:xfrm flipH="1" flipV="1">
              <a:off x="8435414" y="4032631"/>
              <a:ext cx="654908" cy="17217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05AF186-2967-4A24-8F0A-41FCE4852C59}"/>
                </a:ext>
              </a:extLst>
            </p:cNvPr>
            <p:cNvCxnSpPr>
              <a:cxnSpLocks/>
            </p:cNvCxnSpPr>
            <p:nvPr/>
          </p:nvCxnSpPr>
          <p:spPr>
            <a:xfrm>
              <a:off x="10219038" y="4312508"/>
              <a:ext cx="1268627" cy="19441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30A872F-D991-405C-B9D3-E5C604063E05}"/>
                </a:ext>
              </a:extLst>
            </p:cNvPr>
            <p:cNvCxnSpPr>
              <a:cxnSpLocks/>
            </p:cNvCxnSpPr>
            <p:nvPr/>
          </p:nvCxnSpPr>
          <p:spPr>
            <a:xfrm flipV="1">
              <a:off x="9102811" y="4304271"/>
              <a:ext cx="1103871" cy="14704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0754B23-7C87-4EAE-B7B9-FA09DE695612}"/>
                </a:ext>
              </a:extLst>
            </p:cNvPr>
            <p:cNvCxnSpPr>
              <a:cxnSpLocks/>
            </p:cNvCxnSpPr>
            <p:nvPr/>
          </p:nvCxnSpPr>
          <p:spPr>
            <a:xfrm flipV="1">
              <a:off x="6956854" y="5029200"/>
              <a:ext cx="296562" cy="13180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2B2CDD-B9A5-4A0B-9E6A-D2A367C1F30B}"/>
                </a:ext>
              </a:extLst>
            </p:cNvPr>
            <p:cNvCxnSpPr>
              <a:cxnSpLocks/>
            </p:cNvCxnSpPr>
            <p:nvPr/>
          </p:nvCxnSpPr>
          <p:spPr>
            <a:xfrm flipH="1">
              <a:off x="7035114" y="1952368"/>
              <a:ext cx="1210963" cy="13921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AEB0D5E-4260-44EB-B229-E2E403B8E165}"/>
                </a:ext>
              </a:extLst>
            </p:cNvPr>
            <p:cNvCxnSpPr>
              <a:cxnSpLocks/>
            </p:cNvCxnSpPr>
            <p:nvPr/>
          </p:nvCxnSpPr>
          <p:spPr>
            <a:xfrm flipH="1" flipV="1">
              <a:off x="7030996" y="3344562"/>
              <a:ext cx="1404550" cy="7043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3BA3E54-0735-4A8C-A2DF-E230A4D1CFBF}"/>
                </a:ext>
              </a:extLst>
            </p:cNvPr>
            <p:cNvCxnSpPr>
              <a:cxnSpLocks/>
            </p:cNvCxnSpPr>
            <p:nvPr/>
          </p:nvCxnSpPr>
          <p:spPr>
            <a:xfrm flipH="1">
              <a:off x="6953900" y="5771872"/>
              <a:ext cx="2154417" cy="575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Oval 61">
            <a:extLst>
              <a:ext uri="{FF2B5EF4-FFF2-40B4-BE49-F238E27FC236}">
                <a16:creationId xmlns:a16="http://schemas.microsoft.com/office/drawing/2014/main" id="{4F178DBE-ED47-419A-88B2-C2B41125FBC5}"/>
              </a:ext>
            </a:extLst>
          </p:cNvPr>
          <p:cNvSpPr/>
          <p:nvPr/>
        </p:nvSpPr>
        <p:spPr>
          <a:xfrm rot="6922898">
            <a:off x="2053057" y="2773364"/>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D9DC39A-99D9-4777-9B73-C0509B5C7AFC}"/>
              </a:ext>
            </a:extLst>
          </p:cNvPr>
          <p:cNvSpPr/>
          <p:nvPr/>
        </p:nvSpPr>
        <p:spPr>
          <a:xfrm rot="6922898">
            <a:off x="579747" y="4122650"/>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2818A31-A5F5-462B-8B50-1D1B0F8E1C51}"/>
              </a:ext>
            </a:extLst>
          </p:cNvPr>
          <p:cNvSpPr/>
          <p:nvPr/>
        </p:nvSpPr>
        <p:spPr>
          <a:xfrm rot="6922898">
            <a:off x="3661288" y="3295682"/>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FEF5FDDE-EBFF-405C-A510-190A2109DB00}"/>
              </a:ext>
            </a:extLst>
          </p:cNvPr>
          <p:cNvSpPr/>
          <p:nvPr/>
        </p:nvSpPr>
        <p:spPr>
          <a:xfrm rot="6922898">
            <a:off x="1432556" y="5748579"/>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15460335-56B1-4B8D-B968-4FC95CE762C5}"/>
              </a:ext>
            </a:extLst>
          </p:cNvPr>
          <p:cNvSpPr/>
          <p:nvPr/>
        </p:nvSpPr>
        <p:spPr>
          <a:xfrm rot="6922898">
            <a:off x="979328" y="1942626"/>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6BC29DE9-E6FA-43D5-93D8-AC82484D723C}"/>
              </a:ext>
            </a:extLst>
          </p:cNvPr>
          <p:cNvSpPr/>
          <p:nvPr/>
        </p:nvSpPr>
        <p:spPr>
          <a:xfrm rot="6922898">
            <a:off x="4393166" y="4984729"/>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a:extLst>
              <a:ext uri="{FF2B5EF4-FFF2-40B4-BE49-F238E27FC236}">
                <a16:creationId xmlns:a16="http://schemas.microsoft.com/office/drawing/2014/main" id="{B6A966F5-FA9F-469C-9C27-EBA317D34331}"/>
              </a:ext>
            </a:extLst>
          </p:cNvPr>
          <p:cNvCxnSpPr>
            <a:cxnSpLocks/>
          </p:cNvCxnSpPr>
          <p:nvPr/>
        </p:nvCxnSpPr>
        <p:spPr>
          <a:xfrm rot="6922898">
            <a:off x="3475723" y="5188080"/>
            <a:ext cx="1078530" cy="54290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E83D6CED-ED0A-4B84-844B-B90C5579DEC9}"/>
              </a:ext>
            </a:extLst>
          </p:cNvPr>
          <p:cNvSpPr/>
          <p:nvPr/>
        </p:nvSpPr>
        <p:spPr>
          <a:xfrm rot="6922898">
            <a:off x="3431083" y="5723862"/>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0B586A15-AAA4-488D-84B0-C220BA1AB503}"/>
              </a:ext>
            </a:extLst>
          </p:cNvPr>
          <p:cNvCxnSpPr>
            <a:cxnSpLocks/>
          </p:cNvCxnSpPr>
          <p:nvPr/>
        </p:nvCxnSpPr>
        <p:spPr>
          <a:xfrm rot="6922898" flipH="1">
            <a:off x="2596831" y="4337891"/>
            <a:ext cx="879541" cy="152420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1E3B870-3430-42B7-954B-B088375F56C6}"/>
              </a:ext>
            </a:extLst>
          </p:cNvPr>
          <p:cNvSpPr/>
          <p:nvPr/>
        </p:nvSpPr>
        <p:spPr>
          <a:xfrm rot="6922898">
            <a:off x="2424281" y="4256058"/>
            <a:ext cx="206477" cy="206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BF00CBE7-9B10-49DC-B65E-14FCC89E0BEE}"/>
              </a:ext>
            </a:extLst>
          </p:cNvPr>
          <p:cNvCxnSpPr>
            <a:cxnSpLocks/>
          </p:cNvCxnSpPr>
          <p:nvPr/>
        </p:nvCxnSpPr>
        <p:spPr>
          <a:xfrm rot="6922898" flipH="1" flipV="1">
            <a:off x="493817" y="3169143"/>
            <a:ext cx="1853514" cy="75788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159EBE9-11A7-4224-B5CE-CAEF00EF1170}"/>
              </a:ext>
            </a:extLst>
          </p:cNvPr>
          <p:cNvCxnSpPr>
            <a:cxnSpLocks/>
          </p:cNvCxnSpPr>
          <p:nvPr/>
        </p:nvCxnSpPr>
        <p:spPr>
          <a:xfrm rot="6922898" flipH="1" flipV="1">
            <a:off x="1295398" y="3432708"/>
            <a:ext cx="654908" cy="172170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253463-8C99-4223-9B49-14AACBB089DB}"/>
              </a:ext>
            </a:extLst>
          </p:cNvPr>
          <p:cNvCxnSpPr>
            <a:cxnSpLocks/>
          </p:cNvCxnSpPr>
          <p:nvPr/>
        </p:nvCxnSpPr>
        <p:spPr>
          <a:xfrm rot="6922898" flipV="1">
            <a:off x="556698" y="4301536"/>
            <a:ext cx="1103871" cy="14704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AB71438-8E92-4511-99F2-777912F95142}"/>
              </a:ext>
            </a:extLst>
          </p:cNvPr>
          <p:cNvCxnSpPr>
            <a:cxnSpLocks/>
          </p:cNvCxnSpPr>
          <p:nvPr/>
        </p:nvCxnSpPr>
        <p:spPr>
          <a:xfrm rot="6922898" flipV="1">
            <a:off x="1467122" y="1796155"/>
            <a:ext cx="296562" cy="131805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3854897-9084-4CA7-B75C-47C913B7C4C1}"/>
              </a:ext>
            </a:extLst>
          </p:cNvPr>
          <p:cNvCxnSpPr>
            <a:cxnSpLocks/>
          </p:cNvCxnSpPr>
          <p:nvPr/>
        </p:nvCxnSpPr>
        <p:spPr>
          <a:xfrm rot="6922898" flipH="1" flipV="1">
            <a:off x="2443145" y="3524166"/>
            <a:ext cx="1404550" cy="70433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667DB6F-BC64-4395-B34C-A3C40FEB375E}"/>
              </a:ext>
            </a:extLst>
          </p:cNvPr>
          <p:cNvCxnSpPr>
            <a:cxnSpLocks/>
          </p:cNvCxnSpPr>
          <p:nvPr/>
        </p:nvCxnSpPr>
        <p:spPr>
          <a:xfrm rot="6922898" flipH="1">
            <a:off x="-194220" y="2844898"/>
            <a:ext cx="2154417" cy="57540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713ABE-BB15-4F46-8228-375A0752821B}"/>
              </a:ext>
            </a:extLst>
          </p:cNvPr>
          <p:cNvCxnSpPr>
            <a:cxnSpLocks/>
          </p:cNvCxnSpPr>
          <p:nvPr/>
        </p:nvCxnSpPr>
        <p:spPr>
          <a:xfrm flipV="1">
            <a:off x="2146901" y="1619983"/>
            <a:ext cx="5004487" cy="1260389"/>
          </a:xfrm>
          <a:prstGeom prst="line">
            <a:avLst/>
          </a:prstGeom>
          <a:ln w="28575">
            <a:gradFill>
              <a:gsLst>
                <a:gs pos="100000">
                  <a:schemeClr val="accent1">
                    <a:lumMod val="5000"/>
                    <a:lumOff val="95000"/>
                  </a:schemeClr>
                </a:gs>
                <a:gs pos="71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361601-6406-4173-BC40-985773895FCB}"/>
              </a:ext>
            </a:extLst>
          </p:cNvPr>
          <p:cNvCxnSpPr>
            <a:cxnSpLocks/>
          </p:cNvCxnSpPr>
          <p:nvPr/>
        </p:nvCxnSpPr>
        <p:spPr>
          <a:xfrm>
            <a:off x="2124304" y="2872380"/>
            <a:ext cx="3766695" cy="106846"/>
          </a:xfrm>
          <a:prstGeom prst="line">
            <a:avLst/>
          </a:prstGeom>
          <a:ln w="28575">
            <a:gradFill>
              <a:gsLst>
                <a:gs pos="100000">
                  <a:schemeClr val="accent1">
                    <a:lumMod val="5000"/>
                    <a:lumOff val="95000"/>
                  </a:schemeClr>
                </a:gs>
                <a:gs pos="66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412166-1456-4072-B5A7-41C8797C618E}"/>
              </a:ext>
            </a:extLst>
          </p:cNvPr>
          <p:cNvCxnSpPr>
            <a:cxnSpLocks/>
          </p:cNvCxnSpPr>
          <p:nvPr/>
        </p:nvCxnSpPr>
        <p:spPr>
          <a:xfrm>
            <a:off x="3765636" y="3399356"/>
            <a:ext cx="2100649" cy="2570205"/>
          </a:xfrm>
          <a:prstGeom prst="line">
            <a:avLst/>
          </a:prstGeom>
          <a:ln w="28575">
            <a:gradFill>
              <a:gsLst>
                <a:gs pos="100000">
                  <a:schemeClr val="accent1">
                    <a:lumMod val="5000"/>
                    <a:lumOff val="95000"/>
                  </a:schemeClr>
                </a:gs>
                <a:gs pos="57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434B49-72A8-41D1-A1D0-4ACEE88ED4F2}"/>
              </a:ext>
            </a:extLst>
          </p:cNvPr>
          <p:cNvCxnSpPr>
            <a:cxnSpLocks/>
          </p:cNvCxnSpPr>
          <p:nvPr/>
        </p:nvCxnSpPr>
        <p:spPr>
          <a:xfrm flipV="1">
            <a:off x="4521986" y="3695918"/>
            <a:ext cx="2790040" cy="1390865"/>
          </a:xfrm>
          <a:prstGeom prst="line">
            <a:avLst/>
          </a:prstGeom>
          <a:ln w="28575">
            <a:gradFill>
              <a:gsLst>
                <a:gs pos="100000">
                  <a:schemeClr val="accent1">
                    <a:lumMod val="5000"/>
                    <a:lumOff val="95000"/>
                  </a:schemeClr>
                </a:gs>
                <a:gs pos="52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sp>
        <p:nvSpPr>
          <p:cNvPr id="83" name="Title 1">
            <a:extLst>
              <a:ext uri="{FF2B5EF4-FFF2-40B4-BE49-F238E27FC236}">
                <a16:creationId xmlns:a16="http://schemas.microsoft.com/office/drawing/2014/main" id="{60CCC000-605A-4912-902F-DF4C1218B9AB}"/>
              </a:ext>
            </a:extLst>
          </p:cNvPr>
          <p:cNvSpPr txBox="1">
            <a:spLocks/>
          </p:cNvSpPr>
          <p:nvPr/>
        </p:nvSpPr>
        <p:spPr>
          <a:xfrm>
            <a:off x="2043026" y="1357444"/>
            <a:ext cx="1760018" cy="802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800" dirty="0">
                <a:solidFill>
                  <a:schemeClr val="accent4"/>
                </a:solidFill>
              </a:rPr>
              <a:t>Your data</a:t>
            </a:r>
          </a:p>
        </p:txBody>
      </p:sp>
      <p:sp>
        <p:nvSpPr>
          <p:cNvPr id="84" name="Title 1">
            <a:extLst>
              <a:ext uri="{FF2B5EF4-FFF2-40B4-BE49-F238E27FC236}">
                <a16:creationId xmlns:a16="http://schemas.microsoft.com/office/drawing/2014/main" id="{F4EA754C-EF87-4A6B-9FDF-8D2EA5FE92BC}"/>
              </a:ext>
            </a:extLst>
          </p:cNvPr>
          <p:cNvSpPr txBox="1">
            <a:spLocks/>
          </p:cNvSpPr>
          <p:nvPr/>
        </p:nvSpPr>
        <p:spPr>
          <a:xfrm>
            <a:off x="9895669" y="3573083"/>
            <a:ext cx="1760018" cy="802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a:lstStyle>
          <a:p>
            <a:r>
              <a:rPr lang="en-GB" sz="2800" dirty="0"/>
              <a:t>Our data</a:t>
            </a:r>
          </a:p>
        </p:txBody>
      </p:sp>
    </p:spTree>
    <p:extLst>
      <p:ext uri="{BB962C8B-B14F-4D97-AF65-F5344CB8AC3E}">
        <p14:creationId xmlns:p14="http://schemas.microsoft.com/office/powerpoint/2010/main" val="1375681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39496" y="402336"/>
            <a:ext cx="9369829" cy="876298"/>
          </a:xfrm>
        </p:spPr>
        <p:txBody>
          <a:bodyPr>
            <a:normAutofit/>
          </a:bodyPr>
          <a:lstStyle/>
          <a:p>
            <a:r>
              <a:rPr lang="en-GB" sz="4000" dirty="0"/>
              <a:t>The long journey…</a:t>
            </a:r>
          </a:p>
        </p:txBody>
      </p:sp>
      <p:pic>
        <p:nvPicPr>
          <p:cNvPr id="4" name="Picture 3">
            <a:extLst>
              <a:ext uri="{FF2B5EF4-FFF2-40B4-BE49-F238E27FC236}">
                <a16:creationId xmlns:a16="http://schemas.microsoft.com/office/drawing/2014/main" id="{533D95E0-C34A-475B-BFD8-F3BDEB83E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42963"/>
            <a:ext cx="4147800" cy="1894162"/>
          </a:xfrm>
          <a:prstGeom prst="rect">
            <a:avLst/>
          </a:prstGeom>
        </p:spPr>
      </p:pic>
      <p:pic>
        <p:nvPicPr>
          <p:cNvPr id="6" name="Picture 5">
            <a:extLst>
              <a:ext uri="{FF2B5EF4-FFF2-40B4-BE49-F238E27FC236}">
                <a16:creationId xmlns:a16="http://schemas.microsoft.com/office/drawing/2014/main" id="{FBD6D2D0-27C4-417F-943C-454E0E2E6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202" y="3242963"/>
            <a:ext cx="4250668" cy="1929085"/>
          </a:xfrm>
          <a:prstGeom prst="rect">
            <a:avLst/>
          </a:prstGeom>
        </p:spPr>
      </p:pic>
      <p:graphicFrame>
        <p:nvGraphicFramePr>
          <p:cNvPr id="7" name="Diagram 6">
            <a:extLst>
              <a:ext uri="{FF2B5EF4-FFF2-40B4-BE49-F238E27FC236}">
                <a16:creationId xmlns:a16="http://schemas.microsoft.com/office/drawing/2014/main" id="{AEE025B1-3098-4D72-9133-564A95ED1A7E}"/>
              </a:ext>
            </a:extLst>
          </p:cNvPr>
          <p:cNvGraphicFramePr/>
          <p:nvPr>
            <p:extLst>
              <p:ext uri="{D42A27DB-BD31-4B8C-83A1-F6EECF244321}">
                <p14:modId xmlns:p14="http://schemas.microsoft.com/office/powerpoint/2010/main" val="1164324021"/>
              </p:ext>
            </p:extLst>
          </p:nvPr>
        </p:nvGraphicFramePr>
        <p:xfrm>
          <a:off x="5091600" y="3242963"/>
          <a:ext cx="2008800" cy="2066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87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F3C4-CF3C-4895-8A2F-0C021EFDD769}"/>
              </a:ext>
            </a:extLst>
          </p:cNvPr>
          <p:cNvSpPr>
            <a:spLocks noGrp="1"/>
          </p:cNvSpPr>
          <p:nvPr>
            <p:ph type="title"/>
          </p:nvPr>
        </p:nvSpPr>
        <p:spPr>
          <a:xfrm>
            <a:off x="699654" y="2306225"/>
            <a:ext cx="10515600" cy="1914526"/>
          </a:xfrm>
        </p:spPr>
        <p:txBody>
          <a:bodyPr/>
          <a:lstStyle/>
          <a:p>
            <a:r>
              <a:rPr lang="en-GB" dirty="0"/>
              <a:t>Thank you</a:t>
            </a:r>
          </a:p>
        </p:txBody>
      </p:sp>
    </p:spTree>
    <p:extLst>
      <p:ext uri="{BB962C8B-B14F-4D97-AF65-F5344CB8AC3E}">
        <p14:creationId xmlns:p14="http://schemas.microsoft.com/office/powerpoint/2010/main" val="234343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2341E6-4838-42E5-B4D8-E4F000291DE2}"/>
              </a:ext>
            </a:extLst>
          </p:cNvPr>
          <p:cNvSpPr>
            <a:spLocks noGrp="1"/>
          </p:cNvSpPr>
          <p:nvPr>
            <p:ph type="title"/>
          </p:nvPr>
        </p:nvSpPr>
        <p:spPr>
          <a:xfrm>
            <a:off x="804644" y="675405"/>
            <a:ext cx="10753725" cy="876298"/>
          </a:xfrm>
        </p:spPr>
        <p:txBody>
          <a:bodyPr>
            <a:noAutofit/>
          </a:bodyPr>
          <a:lstStyle/>
          <a:p>
            <a:r>
              <a:rPr lang="en-US" sz="4400" dirty="0"/>
              <a:t>Justis + vLex Global Data Coverage</a:t>
            </a:r>
          </a:p>
        </p:txBody>
      </p:sp>
      <p:sp>
        <p:nvSpPr>
          <p:cNvPr id="10" name="Subtitle 1">
            <a:extLst>
              <a:ext uri="{FF2B5EF4-FFF2-40B4-BE49-F238E27FC236}">
                <a16:creationId xmlns:a16="http://schemas.microsoft.com/office/drawing/2014/main" id="{C0C9B83C-11A8-4A46-A950-5C7E5D0721DC}"/>
              </a:ext>
            </a:extLst>
          </p:cNvPr>
          <p:cNvSpPr txBox="1">
            <a:spLocks/>
          </p:cNvSpPr>
          <p:nvPr/>
        </p:nvSpPr>
        <p:spPr>
          <a:xfrm>
            <a:off x="838200" y="2091479"/>
            <a:ext cx="10753725" cy="3967992"/>
          </a:xfrm>
          <a:prstGeom prst="rect">
            <a:avLst/>
          </a:prstGeom>
        </p:spPr>
        <p:txBody>
          <a:bodyPr vert="horz" lIns="91440" tIns="45720" rIns="91440" bIns="45720" numCol="6" spcCol="72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a:t>Anguilla</a:t>
            </a:r>
          </a:p>
          <a:p>
            <a:r>
              <a:rPr lang="en-GB" sz="1200" dirty="0"/>
              <a:t>Antigua and Barbuda </a:t>
            </a:r>
          </a:p>
          <a:p>
            <a:r>
              <a:rPr lang="en-GB" sz="1200" dirty="0"/>
              <a:t>Australia  </a:t>
            </a:r>
          </a:p>
          <a:p>
            <a:r>
              <a:rPr lang="en-GB" sz="1200" dirty="0"/>
              <a:t>Bahamas</a:t>
            </a:r>
          </a:p>
          <a:p>
            <a:r>
              <a:rPr lang="en-GB" sz="1200" dirty="0"/>
              <a:t>Barbados </a:t>
            </a:r>
          </a:p>
          <a:p>
            <a:r>
              <a:rPr lang="en-GB" sz="1200" dirty="0"/>
              <a:t>Belize</a:t>
            </a:r>
          </a:p>
          <a:p>
            <a:r>
              <a:rPr lang="en-GB" sz="1200" dirty="0"/>
              <a:t>Bermuda </a:t>
            </a:r>
          </a:p>
          <a:p>
            <a:r>
              <a:rPr lang="en-GB" sz="1200" dirty="0"/>
              <a:t>British Virgin Islands</a:t>
            </a:r>
          </a:p>
          <a:p>
            <a:r>
              <a:rPr lang="en-GB" sz="1200" dirty="0"/>
              <a:t>Canada</a:t>
            </a:r>
          </a:p>
          <a:p>
            <a:r>
              <a:rPr lang="en-GB" sz="1200" dirty="0"/>
              <a:t>Cayman Islands</a:t>
            </a:r>
          </a:p>
          <a:p>
            <a:r>
              <a:rPr lang="en-GB" sz="1200" dirty="0"/>
              <a:t>Dominica</a:t>
            </a:r>
          </a:p>
          <a:p>
            <a:r>
              <a:rPr lang="en-GB" sz="1200" dirty="0"/>
              <a:t>European Union </a:t>
            </a:r>
          </a:p>
          <a:p>
            <a:r>
              <a:rPr lang="en-GB" sz="1200" dirty="0"/>
              <a:t>Grenada </a:t>
            </a:r>
          </a:p>
          <a:p>
            <a:r>
              <a:rPr lang="en-GB" sz="1200" dirty="0"/>
              <a:t>Guyana  </a:t>
            </a:r>
          </a:p>
          <a:p>
            <a:r>
              <a:rPr lang="en-GB" sz="1200" dirty="0"/>
              <a:t>Ireland </a:t>
            </a:r>
          </a:p>
          <a:p>
            <a:r>
              <a:rPr lang="en-GB" sz="1200" dirty="0"/>
              <a:t>Jamaica</a:t>
            </a:r>
          </a:p>
          <a:p>
            <a:r>
              <a:rPr lang="en-GB" sz="1200" dirty="0"/>
              <a:t>Jersey    </a:t>
            </a:r>
          </a:p>
          <a:p>
            <a:r>
              <a:rPr lang="en-GB" sz="1200" dirty="0"/>
              <a:t>Montserrat </a:t>
            </a:r>
          </a:p>
          <a:p>
            <a:r>
              <a:rPr lang="en-GB" sz="1200" dirty="0"/>
              <a:t>New Zealand </a:t>
            </a:r>
          </a:p>
          <a:p>
            <a:r>
              <a:rPr lang="en-GB" sz="1200" dirty="0"/>
              <a:t>Singapore</a:t>
            </a:r>
          </a:p>
          <a:p>
            <a:r>
              <a:rPr lang="en-GB" sz="1200" dirty="0"/>
              <a:t>St. Kitts and Nevis</a:t>
            </a:r>
          </a:p>
          <a:p>
            <a:r>
              <a:rPr lang="en-GB" sz="1200" dirty="0"/>
              <a:t>St. Lucia</a:t>
            </a:r>
          </a:p>
          <a:p>
            <a:r>
              <a:rPr lang="en-GB" sz="1200" dirty="0"/>
              <a:t>St. Vincent &amp; the Grenadines</a:t>
            </a:r>
          </a:p>
          <a:p>
            <a:r>
              <a:rPr lang="en-GB" sz="1200" dirty="0"/>
              <a:t>Trinidad and Tobago</a:t>
            </a:r>
          </a:p>
          <a:p>
            <a:r>
              <a:rPr lang="en-GB" sz="1200" dirty="0"/>
              <a:t>Turks and Caicos </a:t>
            </a:r>
          </a:p>
          <a:p>
            <a:r>
              <a:rPr lang="en-GB" sz="1200" dirty="0"/>
              <a:t>United Kingdom</a:t>
            </a:r>
          </a:p>
          <a:p>
            <a:r>
              <a:rPr lang="en-GB" sz="1200" dirty="0"/>
              <a:t>Andorra </a:t>
            </a:r>
          </a:p>
          <a:p>
            <a:r>
              <a:rPr lang="en-GB" sz="1200" dirty="0"/>
              <a:t>Argentina  </a:t>
            </a:r>
          </a:p>
          <a:p>
            <a:r>
              <a:rPr lang="en-GB" sz="1200" dirty="0"/>
              <a:t>Austria </a:t>
            </a:r>
          </a:p>
          <a:p>
            <a:r>
              <a:rPr lang="en-GB" sz="1200" dirty="0"/>
              <a:t>Belgium </a:t>
            </a:r>
          </a:p>
          <a:p>
            <a:r>
              <a:rPr lang="en-GB" sz="1200" dirty="0"/>
              <a:t>Bolivia </a:t>
            </a:r>
          </a:p>
          <a:p>
            <a:r>
              <a:rPr lang="en-GB" sz="1200" dirty="0"/>
              <a:t>Bosnia &amp; Herzegovina </a:t>
            </a:r>
          </a:p>
          <a:p>
            <a:r>
              <a:rPr lang="en-GB" sz="1200" dirty="0"/>
              <a:t>Brazil </a:t>
            </a:r>
          </a:p>
          <a:p>
            <a:r>
              <a:rPr lang="en-GB" sz="1200" dirty="0"/>
              <a:t>Chile </a:t>
            </a:r>
          </a:p>
          <a:p>
            <a:r>
              <a:rPr lang="en-GB" sz="1200" dirty="0"/>
              <a:t>Colombia </a:t>
            </a:r>
          </a:p>
          <a:p>
            <a:r>
              <a:rPr lang="en-GB" sz="1200" dirty="0"/>
              <a:t>Costa Rica </a:t>
            </a:r>
          </a:p>
          <a:p>
            <a:r>
              <a:rPr lang="en-GB" sz="1200" dirty="0"/>
              <a:t>Cuba </a:t>
            </a:r>
          </a:p>
          <a:p>
            <a:r>
              <a:rPr lang="en-GB" sz="1200" dirty="0"/>
              <a:t>Czech Republic </a:t>
            </a:r>
          </a:p>
          <a:p>
            <a:r>
              <a:rPr lang="en-GB" sz="1200" dirty="0"/>
              <a:t>Denmark </a:t>
            </a:r>
          </a:p>
          <a:p>
            <a:r>
              <a:rPr lang="en-GB" sz="1200" dirty="0"/>
              <a:t>Dominican Republic </a:t>
            </a:r>
          </a:p>
          <a:p>
            <a:r>
              <a:rPr lang="en-GB" sz="1200" dirty="0"/>
              <a:t>Ecuador </a:t>
            </a:r>
          </a:p>
          <a:p>
            <a:r>
              <a:rPr lang="en-GB" sz="1200" dirty="0"/>
              <a:t>El Salvador</a:t>
            </a:r>
          </a:p>
          <a:p>
            <a:r>
              <a:rPr lang="en-GB" sz="1200" dirty="0"/>
              <a:t>France </a:t>
            </a:r>
          </a:p>
          <a:p>
            <a:r>
              <a:rPr lang="en-GB" sz="1200" dirty="0"/>
              <a:t>Germany </a:t>
            </a:r>
          </a:p>
          <a:p>
            <a:r>
              <a:rPr lang="en-GB" sz="1200" dirty="0"/>
              <a:t>Guatemala </a:t>
            </a:r>
          </a:p>
          <a:p>
            <a:r>
              <a:rPr lang="en-GB" sz="1200" dirty="0"/>
              <a:t>Honduras </a:t>
            </a:r>
          </a:p>
          <a:p>
            <a:r>
              <a:rPr lang="en-GB" sz="1200" dirty="0"/>
              <a:t>India </a:t>
            </a:r>
          </a:p>
          <a:p>
            <a:r>
              <a:rPr lang="en-GB" sz="1200" dirty="0"/>
              <a:t>Italy </a:t>
            </a:r>
          </a:p>
          <a:p>
            <a:r>
              <a:rPr lang="en-GB" sz="1200" dirty="0"/>
              <a:t>Latvia </a:t>
            </a:r>
          </a:p>
          <a:p>
            <a:r>
              <a:rPr lang="en-GB" sz="1200" dirty="0"/>
              <a:t>Malaysia </a:t>
            </a:r>
          </a:p>
          <a:p>
            <a:r>
              <a:rPr lang="en-GB" sz="1200" dirty="0"/>
              <a:t>Mercosur </a:t>
            </a:r>
          </a:p>
          <a:p>
            <a:r>
              <a:rPr lang="en-GB" sz="1200" dirty="0"/>
              <a:t>Mexico </a:t>
            </a:r>
          </a:p>
          <a:p>
            <a:r>
              <a:rPr lang="en-GB" sz="1200" dirty="0"/>
              <a:t>Netherlands </a:t>
            </a:r>
          </a:p>
          <a:p>
            <a:r>
              <a:rPr lang="en-GB" sz="1200" dirty="0"/>
              <a:t>Nicaragua </a:t>
            </a:r>
          </a:p>
          <a:p>
            <a:r>
              <a:rPr lang="en-GB" sz="1200" dirty="0"/>
              <a:t>Nigeria </a:t>
            </a:r>
          </a:p>
          <a:p>
            <a:r>
              <a:rPr lang="en-GB" sz="1200" dirty="0"/>
              <a:t>Pakistan </a:t>
            </a:r>
          </a:p>
          <a:p>
            <a:r>
              <a:rPr lang="en-GB" sz="1200" dirty="0"/>
              <a:t>Panama </a:t>
            </a:r>
          </a:p>
          <a:p>
            <a:r>
              <a:rPr lang="en-GB" sz="1200" dirty="0"/>
              <a:t>Paraguay </a:t>
            </a:r>
          </a:p>
          <a:p>
            <a:r>
              <a:rPr lang="en-GB" sz="1200" dirty="0"/>
              <a:t>Peru </a:t>
            </a:r>
          </a:p>
          <a:p>
            <a:r>
              <a:rPr lang="en-GB" sz="1200" dirty="0"/>
              <a:t>Philippines </a:t>
            </a:r>
          </a:p>
          <a:p>
            <a:r>
              <a:rPr lang="en-GB" sz="1200" dirty="0"/>
              <a:t>Poland </a:t>
            </a:r>
          </a:p>
          <a:p>
            <a:r>
              <a:rPr lang="en-GB" sz="1200" dirty="0"/>
              <a:t>Portugal </a:t>
            </a:r>
          </a:p>
          <a:p>
            <a:r>
              <a:rPr lang="en-GB" sz="1200" dirty="0"/>
              <a:t>Puerto Rico </a:t>
            </a:r>
          </a:p>
          <a:p>
            <a:r>
              <a:rPr lang="en-GB" sz="1200" dirty="0"/>
              <a:t>South Korea </a:t>
            </a:r>
          </a:p>
          <a:p>
            <a:r>
              <a:rPr lang="en-GB" sz="1200" dirty="0"/>
              <a:t>Spain </a:t>
            </a:r>
          </a:p>
          <a:p>
            <a:r>
              <a:rPr lang="en-GB" sz="1200" dirty="0"/>
              <a:t>Sweden </a:t>
            </a:r>
          </a:p>
          <a:p>
            <a:r>
              <a:rPr lang="en-GB" sz="1200" dirty="0"/>
              <a:t>Switzerland </a:t>
            </a:r>
          </a:p>
          <a:p>
            <a:r>
              <a:rPr lang="en-GB" sz="1200" dirty="0"/>
              <a:t>Thailand</a:t>
            </a:r>
          </a:p>
          <a:p>
            <a:r>
              <a:rPr lang="en-GB" sz="1200" dirty="0"/>
              <a:t>Uruguay </a:t>
            </a:r>
          </a:p>
          <a:p>
            <a:r>
              <a:rPr lang="en-GB" sz="1200" dirty="0"/>
              <a:t>United States </a:t>
            </a:r>
          </a:p>
          <a:p>
            <a:r>
              <a:rPr lang="en-GB" sz="1200" dirty="0"/>
              <a:t>Venezuela</a:t>
            </a:r>
          </a:p>
          <a:p>
            <a:endParaRPr lang="en-GB" sz="1200" dirty="0"/>
          </a:p>
        </p:txBody>
      </p:sp>
    </p:spTree>
    <p:extLst>
      <p:ext uri="{BB962C8B-B14F-4D97-AF65-F5344CB8AC3E}">
        <p14:creationId xmlns:p14="http://schemas.microsoft.com/office/powerpoint/2010/main" val="408567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42109" y="402336"/>
            <a:ext cx="9369829" cy="876298"/>
          </a:xfrm>
        </p:spPr>
        <p:txBody>
          <a:bodyPr>
            <a:normAutofit/>
          </a:bodyPr>
          <a:lstStyle/>
          <a:p>
            <a:r>
              <a:rPr lang="en-GB" sz="4000" dirty="0"/>
              <a:t>Common law legal systems</a:t>
            </a:r>
          </a:p>
        </p:txBody>
      </p:sp>
      <p:pic>
        <p:nvPicPr>
          <p:cNvPr id="9" name="Picture 8">
            <a:extLst>
              <a:ext uri="{FF2B5EF4-FFF2-40B4-BE49-F238E27FC236}">
                <a16:creationId xmlns:a16="http://schemas.microsoft.com/office/drawing/2014/main" id="{257291ED-153F-44D2-9724-5F5F8BA29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212"/>
            <a:ext cx="12192000" cy="6652382"/>
          </a:xfrm>
          <a:prstGeom prst="rect">
            <a:avLst/>
          </a:prstGeom>
        </p:spPr>
      </p:pic>
      <p:sp>
        <p:nvSpPr>
          <p:cNvPr id="11" name="TextBox 10">
            <a:extLst>
              <a:ext uri="{FF2B5EF4-FFF2-40B4-BE49-F238E27FC236}">
                <a16:creationId xmlns:a16="http://schemas.microsoft.com/office/drawing/2014/main" id="{DAD90B89-A257-46CC-8494-CC17DA9C1482}"/>
              </a:ext>
            </a:extLst>
          </p:cNvPr>
          <p:cNvSpPr txBox="1"/>
          <p:nvPr/>
        </p:nvSpPr>
        <p:spPr>
          <a:xfrm>
            <a:off x="629194" y="1943949"/>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Common law legal systems cover 1/3 of the world’s population – 2.5 billion people!</a:t>
            </a:r>
          </a:p>
        </p:txBody>
      </p:sp>
      <p:sp>
        <p:nvSpPr>
          <p:cNvPr id="12" name="TextBox 11">
            <a:extLst>
              <a:ext uri="{FF2B5EF4-FFF2-40B4-BE49-F238E27FC236}">
                <a16:creationId xmlns:a16="http://schemas.microsoft.com/office/drawing/2014/main" id="{675DF0CA-9AD4-49A3-BC16-049909E36EE8}"/>
              </a:ext>
            </a:extLst>
          </p:cNvPr>
          <p:cNvSpPr txBox="1"/>
          <p:nvPr/>
        </p:nvSpPr>
        <p:spPr>
          <a:xfrm>
            <a:off x="629194" y="2625853"/>
            <a:ext cx="10944497" cy="496996"/>
          </a:xfrm>
          <a:prstGeom prst="rect">
            <a:avLst/>
          </a:prstGeom>
          <a:noFill/>
        </p:spPr>
        <p:txBody>
          <a:bodyPr wrap="square" numCol="1" rtlCol="0">
            <a:spAutoFit/>
          </a:bodyPr>
          <a:lstStyle/>
          <a:p>
            <a:pPr>
              <a:lnSpc>
                <a:spcPct val="150000"/>
              </a:lnSpc>
            </a:pPr>
            <a:r>
              <a:rPr lang="en-US" sz="2000" dirty="0">
                <a:solidFill>
                  <a:schemeClr val="bg1"/>
                </a:solidFill>
                <a:latin typeface="Arial" panose="020B0604020202020204" pitchFamily="34" charset="0"/>
                <a:cs typeface="Arial" panose="020B0604020202020204" pitchFamily="34" charset="0"/>
              </a:rPr>
              <a:t>Principles established in a case are binding or persuasive for deciding subsequent cases</a:t>
            </a:r>
          </a:p>
        </p:txBody>
      </p:sp>
    </p:spTree>
    <p:extLst>
      <p:ext uri="{BB962C8B-B14F-4D97-AF65-F5344CB8AC3E}">
        <p14:creationId xmlns:p14="http://schemas.microsoft.com/office/powerpoint/2010/main" val="122905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2E7-1163-4E19-BFEF-B05AB9EB5BA1}"/>
              </a:ext>
            </a:extLst>
          </p:cNvPr>
          <p:cNvSpPr>
            <a:spLocks noGrp="1"/>
          </p:cNvSpPr>
          <p:nvPr>
            <p:ph type="title"/>
          </p:nvPr>
        </p:nvSpPr>
        <p:spPr>
          <a:xfrm>
            <a:off x="542109" y="402336"/>
            <a:ext cx="9369829" cy="876298"/>
          </a:xfrm>
        </p:spPr>
        <p:txBody>
          <a:bodyPr>
            <a:normAutofit/>
          </a:bodyPr>
          <a:lstStyle/>
          <a:p>
            <a:r>
              <a:rPr lang="en-GB" sz="4000" dirty="0"/>
              <a:t>Common law legal systems</a:t>
            </a:r>
          </a:p>
        </p:txBody>
      </p:sp>
      <p:pic>
        <p:nvPicPr>
          <p:cNvPr id="9" name="Picture 8">
            <a:extLst>
              <a:ext uri="{FF2B5EF4-FFF2-40B4-BE49-F238E27FC236}">
                <a16:creationId xmlns:a16="http://schemas.microsoft.com/office/drawing/2014/main" id="{257291ED-153F-44D2-9724-5F5F8BA29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212"/>
            <a:ext cx="12192000" cy="6652382"/>
          </a:xfrm>
          <a:prstGeom prst="rect">
            <a:avLst/>
          </a:prstGeom>
        </p:spPr>
      </p:pic>
      <p:sp>
        <p:nvSpPr>
          <p:cNvPr id="11" name="TextBox 10">
            <a:extLst>
              <a:ext uri="{FF2B5EF4-FFF2-40B4-BE49-F238E27FC236}">
                <a16:creationId xmlns:a16="http://schemas.microsoft.com/office/drawing/2014/main" id="{DAD90B89-A257-46CC-8494-CC17DA9C1482}"/>
              </a:ext>
            </a:extLst>
          </p:cNvPr>
          <p:cNvSpPr txBox="1"/>
          <p:nvPr/>
        </p:nvSpPr>
        <p:spPr>
          <a:xfrm>
            <a:off x="629194" y="1943949"/>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Common law legal systems cover 1/3 of the world’s population – 2.5 billion people!</a:t>
            </a:r>
          </a:p>
        </p:txBody>
      </p:sp>
      <p:sp>
        <p:nvSpPr>
          <p:cNvPr id="12" name="TextBox 11">
            <a:extLst>
              <a:ext uri="{FF2B5EF4-FFF2-40B4-BE49-F238E27FC236}">
                <a16:creationId xmlns:a16="http://schemas.microsoft.com/office/drawing/2014/main" id="{675DF0CA-9AD4-49A3-BC16-049909E36EE8}"/>
              </a:ext>
            </a:extLst>
          </p:cNvPr>
          <p:cNvSpPr txBox="1"/>
          <p:nvPr/>
        </p:nvSpPr>
        <p:spPr>
          <a:xfrm>
            <a:off x="629194" y="2625853"/>
            <a:ext cx="10944497" cy="496996"/>
          </a:xfrm>
          <a:prstGeom prst="rect">
            <a:avLst/>
          </a:prstGeom>
          <a:noFill/>
        </p:spPr>
        <p:txBody>
          <a:bodyPr wrap="square" numCol="1" rtlCol="0">
            <a:spAutoFit/>
          </a:bodyPr>
          <a:lstStyle/>
          <a:p>
            <a:pPr>
              <a:lnSpc>
                <a:spcPct val="150000"/>
              </a:lnSpc>
            </a:pPr>
            <a:r>
              <a:rPr lang="en-US" sz="2000" dirty="0">
                <a:solidFill>
                  <a:schemeClr val="bg1"/>
                </a:solidFill>
                <a:latin typeface="Arial" panose="020B0604020202020204" pitchFamily="34" charset="0"/>
                <a:cs typeface="Arial" panose="020B0604020202020204" pitchFamily="34" charset="0"/>
              </a:rPr>
              <a:t>Principles established in a case are binding or persuasive for deciding subsequent cases</a:t>
            </a:r>
          </a:p>
        </p:txBody>
      </p:sp>
      <p:sp>
        <p:nvSpPr>
          <p:cNvPr id="13" name="TextBox 12">
            <a:extLst>
              <a:ext uri="{FF2B5EF4-FFF2-40B4-BE49-F238E27FC236}">
                <a16:creationId xmlns:a16="http://schemas.microsoft.com/office/drawing/2014/main" id="{E7058FAD-F553-4D86-BDC8-FDF43CC2957F}"/>
              </a:ext>
            </a:extLst>
          </p:cNvPr>
          <p:cNvSpPr txBox="1"/>
          <p:nvPr/>
        </p:nvSpPr>
        <p:spPr>
          <a:xfrm>
            <a:off x="568236" y="5980372"/>
            <a:ext cx="10721977"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How do you find out what those rules or authorities are?</a:t>
            </a:r>
          </a:p>
        </p:txBody>
      </p:sp>
    </p:spTree>
    <p:extLst>
      <p:ext uri="{BB962C8B-B14F-4D97-AF65-F5344CB8AC3E}">
        <p14:creationId xmlns:p14="http://schemas.microsoft.com/office/powerpoint/2010/main" val="96195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3832"/>
            <a:ext cx="9369829" cy="876298"/>
          </a:xfrm>
        </p:spPr>
        <p:txBody>
          <a:bodyPr>
            <a:normAutofit/>
          </a:bodyPr>
          <a:lstStyle/>
          <a:p>
            <a:r>
              <a:rPr lang="en-GB" sz="3600" dirty="0"/>
              <a:t>A key part of the answer: law reporting</a:t>
            </a:r>
          </a:p>
        </p:txBody>
      </p:sp>
      <p:pic>
        <p:nvPicPr>
          <p:cNvPr id="5" name="Picture 2" descr="Image result for weekly law reports">
            <a:extLst>
              <a:ext uri="{FF2B5EF4-FFF2-40B4-BE49-F238E27FC236}">
                <a16:creationId xmlns:a16="http://schemas.microsoft.com/office/drawing/2014/main" id="{04A48298-176A-46DA-8BD7-AAD5C1DC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7139"/>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D6904-EDBE-4020-A857-E9E5D6D1032D}"/>
              </a:ext>
            </a:extLst>
          </p:cNvPr>
          <p:cNvSpPr>
            <a:spLocks noGrp="1"/>
          </p:cNvSpPr>
          <p:nvPr>
            <p:ph type="title"/>
          </p:nvPr>
        </p:nvSpPr>
        <p:spPr>
          <a:xfrm>
            <a:off x="539496" y="403832"/>
            <a:ext cx="9369829" cy="876298"/>
          </a:xfrm>
        </p:spPr>
        <p:txBody>
          <a:bodyPr>
            <a:normAutofit/>
          </a:bodyPr>
          <a:lstStyle/>
          <a:p>
            <a:r>
              <a:rPr lang="en-GB" sz="3600" dirty="0"/>
              <a:t>A key part of the answer: law reporting</a:t>
            </a:r>
          </a:p>
        </p:txBody>
      </p:sp>
      <p:pic>
        <p:nvPicPr>
          <p:cNvPr id="5" name="Picture 2" descr="Image result for weekly law reports">
            <a:extLst>
              <a:ext uri="{FF2B5EF4-FFF2-40B4-BE49-F238E27FC236}">
                <a16:creationId xmlns:a16="http://schemas.microsoft.com/office/drawing/2014/main" id="{04A48298-176A-46DA-8BD7-AAD5C1DC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7139"/>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66857F-8EA2-4A4A-9F59-32B0C8CB2006}"/>
              </a:ext>
            </a:extLst>
          </p:cNvPr>
          <p:cNvSpPr txBox="1"/>
          <p:nvPr/>
        </p:nvSpPr>
        <p:spPr>
          <a:xfrm>
            <a:off x="938124" y="2606680"/>
            <a:ext cx="8244000" cy="400110"/>
          </a:xfrm>
          <a:prstGeom prst="rect">
            <a:avLst/>
          </a:prstGeom>
          <a:noFill/>
        </p:spPr>
        <p:txBody>
          <a:bodyPr wrap="square" rtlCol="0">
            <a:spAutoFit/>
          </a:bodyPr>
          <a:lstStyle/>
          <a:p>
            <a:pPr lvl="0">
              <a:defRPr/>
            </a:pPr>
            <a:r>
              <a:rPr lang="en-US" sz="2000" b="1" dirty="0">
                <a:solidFill>
                  <a:schemeClr val="bg1"/>
                </a:solidFill>
                <a:latin typeface="Arial" panose="020B0604020202020204" pitchFamily="34" charset="0"/>
                <a:cs typeface="Arial" panose="020B0604020202020204" pitchFamily="34" charset="0"/>
              </a:rPr>
              <a:t>Selection </a:t>
            </a:r>
            <a:r>
              <a:rPr lang="en-US" sz="2000"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publication</a:t>
            </a:r>
            <a:r>
              <a:rPr lang="en-US" sz="2000" dirty="0">
                <a:solidFill>
                  <a:schemeClr val="bg1"/>
                </a:solidFill>
                <a:latin typeface="Arial" panose="020B0604020202020204" pitchFamily="34" charset="0"/>
                <a:cs typeface="Arial" panose="020B0604020202020204" pitchFamily="34" charset="0"/>
              </a:rPr>
              <a:t> of court decisions by specialist lawyers</a:t>
            </a:r>
          </a:p>
        </p:txBody>
      </p:sp>
    </p:spTree>
    <p:extLst>
      <p:ext uri="{BB962C8B-B14F-4D97-AF65-F5344CB8AC3E}">
        <p14:creationId xmlns:p14="http://schemas.microsoft.com/office/powerpoint/2010/main" val="1116067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8067</TotalTime>
  <Words>6074</Words>
  <Application>Microsoft Office PowerPoint</Application>
  <PresentationFormat>Widescreen</PresentationFormat>
  <Paragraphs>586</Paragraphs>
  <Slides>45</Slides>
  <Notes>45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45</vt:i4>
      </vt:variant>
    </vt:vector>
  </HeadingPairs>
  <TitlesOfParts>
    <vt:vector size="50" baseType="lpstr">
      <vt:lpstr>Arial</vt:lpstr>
      <vt:lpstr>Calibri</vt:lpstr>
      <vt:lpstr>Office Theme</vt:lpstr>
      <vt:lpstr>1_Office Theme</vt:lpstr>
      <vt:lpstr>2_Office Theme</vt:lpstr>
      <vt:lpstr>Machine Learning and Innovation in Legal Research Technology</vt:lpstr>
      <vt:lpstr>Recent changes at Justis</vt:lpstr>
      <vt:lpstr>More about Justis</vt:lpstr>
      <vt:lpstr>The largest collection of common law cases and legislation</vt:lpstr>
      <vt:lpstr>Justis + vLex Global Data Coverage</vt:lpstr>
      <vt:lpstr>Common law legal systems</vt:lpstr>
      <vt:lpstr>Common law legal systems</vt:lpstr>
      <vt:lpstr>A key part of the answer: law reporting</vt:lpstr>
      <vt:lpstr>A key part of the answer: law reporting</vt:lpstr>
      <vt:lpstr>A key part of the answer: law reporting</vt:lpstr>
      <vt:lpstr>A key part of the answer: law reporting</vt:lpstr>
      <vt:lpstr>Anatomy of a law report</vt:lpstr>
      <vt:lpstr>Anatomy of a law report</vt:lpstr>
      <vt:lpstr>Anatomy of a law report</vt:lpstr>
      <vt:lpstr>Let’s talk numbers</vt:lpstr>
      <vt:lpstr>Let’s talk numbers</vt:lpstr>
      <vt:lpstr>Let’s talk numbers</vt:lpstr>
      <vt:lpstr>Let’s talk numbers</vt:lpstr>
      <vt:lpstr>40 years of UK law</vt:lpstr>
      <vt:lpstr>A few observations</vt:lpstr>
      <vt:lpstr>A few observations</vt:lpstr>
      <vt:lpstr>A few observations</vt:lpstr>
      <vt:lpstr>A few observations</vt:lpstr>
      <vt:lpstr>A few observations</vt:lpstr>
      <vt:lpstr>Law Reporting – a human enterprise </vt:lpstr>
      <vt:lpstr>Law Reporting – a human enterprise </vt:lpstr>
      <vt:lpstr>Law Reporting – a human enterprise </vt:lpstr>
      <vt:lpstr>Law Reporting – a human enterprise </vt:lpstr>
      <vt:lpstr>Law Reporting – a human enterprise </vt:lpstr>
      <vt:lpstr>Law Reporting – a human enterprise </vt:lpstr>
      <vt:lpstr>How do we make sense of all this law?</vt:lpstr>
      <vt:lpstr>How do we make sense of all this law?</vt:lpstr>
      <vt:lpstr>How do we make sense of all this law?</vt:lpstr>
      <vt:lpstr>How do we make sense of all this law?</vt:lpstr>
      <vt:lpstr>How do we make sense of all this law?</vt:lpstr>
      <vt:lpstr>How do we make sense of all this law?</vt:lpstr>
      <vt:lpstr>How do we make sense of all this law?</vt:lpstr>
      <vt:lpstr>Justis/vLex Intelligence Pipeline</vt:lpstr>
      <vt:lpstr>The Justis Legal Taxonomy</vt:lpstr>
      <vt:lpstr>Simple, effective tools</vt:lpstr>
      <vt:lpstr>The Justis/vLex Legal Graph</vt:lpstr>
      <vt:lpstr>Your data</vt:lpstr>
      <vt:lpstr>Hybrid Legal Graph</vt:lpstr>
      <vt:lpstr>The long journey…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Terrell</dc:creator>
  <cp:lastModifiedBy>Masoud Gerami</cp:lastModifiedBy>
  <cp:revision>65</cp:revision>
  <dcterms:created xsi:type="dcterms:W3CDTF">2019-04-25T13:23:14Z</dcterms:created>
  <dcterms:modified xsi:type="dcterms:W3CDTF">2019-07-10T23:19:47Z</dcterms:modified>
</cp:coreProperties>
</file>